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60" r:id="rId3"/>
    <p:sldId id="257" r:id="rId4"/>
    <p:sldId id="259" r:id="rId5"/>
    <p:sldId id="261" r:id="rId6"/>
    <p:sldId id="263" r:id="rId7"/>
    <p:sldId id="265" r:id="rId8"/>
    <p:sldId id="270" r:id="rId9"/>
    <p:sldId id="275" r:id="rId10"/>
    <p:sldId id="276" r:id="rId11"/>
    <p:sldId id="277" r:id="rId12"/>
    <p:sldId id="272" r:id="rId13"/>
    <p:sldId id="273" r:id="rId14"/>
    <p:sldId id="274"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A8BC"/>
    <a:srgbClr val="007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503" autoAdjust="0"/>
  </p:normalViewPr>
  <p:slideViewPr>
    <p:cSldViewPr snapToGrid="0">
      <p:cViewPr varScale="1">
        <p:scale>
          <a:sx n="55" d="100"/>
          <a:sy n="55" d="100"/>
        </p:scale>
        <p:origin x="830" y="53"/>
      </p:cViewPr>
      <p:guideLst>
        <p:guide orient="horz" pos="2184"/>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DDB24-D970-474E-8C89-D87216517C66}" type="datetimeFigureOut">
              <a:rPr lang="en-US" smtClean="0"/>
              <a:t>16-Apr-23</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DD589-11E7-4111-A124-09FA0F24CCC9}" type="slidenum">
              <a:rPr lang="en-US" smtClean="0"/>
              <a:t>‹#›</a:t>
            </a:fld>
            <a:endParaRPr lang="en-US"/>
          </a:p>
        </p:txBody>
      </p:sp>
    </p:spTree>
    <p:extLst>
      <p:ext uri="{BB962C8B-B14F-4D97-AF65-F5344CB8AC3E}">
        <p14:creationId xmlns:p14="http://schemas.microsoft.com/office/powerpoint/2010/main" val="2871534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Hello everyone. Today, I am excited to share with you a project that I have been working on to improve my skill in the field of data science. It is a project that combines my interest in poker with my passion for data  and the result is the Shark Poker Bot.</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we get started, note that any ready-made code or dataset was not used in this project.</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Throughout this presentation, I will walk you through the development process of the Shark Poker Bot, from the dataset creation to the implementation of the machine learning algorithms and let's dive into the world of the Shark Poker Bot.</a:t>
            </a:r>
          </a:p>
        </p:txBody>
      </p:sp>
      <p:sp>
        <p:nvSpPr>
          <p:cNvPr id="4" name="Slayt Numarası Yer Tutucusu 3"/>
          <p:cNvSpPr>
            <a:spLocks noGrp="1"/>
          </p:cNvSpPr>
          <p:nvPr>
            <p:ph type="sldNum" sz="quarter" idx="5"/>
          </p:nvPr>
        </p:nvSpPr>
        <p:spPr/>
        <p:txBody>
          <a:bodyPr/>
          <a:lstStyle/>
          <a:p>
            <a:fld id="{3DADD589-11E7-4111-A124-09FA0F24CCC9}" type="slidenum">
              <a:rPr lang="en-US" smtClean="0"/>
              <a:t>1</a:t>
            </a:fld>
            <a:endParaRPr lang="en-US"/>
          </a:p>
        </p:txBody>
      </p:sp>
    </p:spTree>
    <p:extLst>
      <p:ext uri="{BB962C8B-B14F-4D97-AF65-F5344CB8AC3E}">
        <p14:creationId xmlns:p14="http://schemas.microsoft.com/office/powerpoint/2010/main" val="3245452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US" b="0" i="0" dirty="0">
                <a:solidFill>
                  <a:srgbClr val="374151"/>
                </a:solidFill>
                <a:effectLst/>
                <a:latin typeface="Söhne"/>
              </a:rPr>
              <a:t>Finally, Shark Poker Bot makes its decisions about continuing the game, folding, or raising the bet based on the parameters such as the opponent's decision, the pot amount, and the opponent's bet amount, using a machine learning algorithm that was trained on the dataset I created. This process allowed the bot to learn from past experiences and adapt to different scenarios that may arise during a game of poker. As a result, the Shark Poker Bot is able to make intelligent and strategic decisions that can lead to a higher chance of winning the game.</a:t>
            </a:r>
          </a:p>
          <a:p>
            <a:pPr algn="l"/>
            <a:endParaRPr lang="en-US" b="0" i="0" dirty="0">
              <a:solidFill>
                <a:srgbClr val="374151"/>
              </a:solidFill>
              <a:effectLst/>
              <a:latin typeface="Söhne"/>
            </a:endParaRPr>
          </a:p>
          <a:p>
            <a:pPr algn="l"/>
            <a:r>
              <a:rPr lang="en-US" b="0" i="0" dirty="0">
                <a:solidFill>
                  <a:srgbClr val="374151"/>
                </a:solidFill>
                <a:effectLst/>
                <a:latin typeface="Söhne"/>
              </a:rPr>
              <a:t>Thank you all for listening. As you have seen, my project is a testament to my passion and eagerness to pursue a career in data science. I believe that this field is at the forefront of technological innovation, and I am thrilled to be a part of it.</a:t>
            </a:r>
          </a:p>
          <a:p>
            <a:pPr algn="l"/>
            <a:r>
              <a:rPr lang="en-US" b="0" i="0" dirty="0">
                <a:solidFill>
                  <a:srgbClr val="374151"/>
                </a:solidFill>
                <a:effectLst/>
                <a:latin typeface="Söhne"/>
              </a:rPr>
              <a:t>Throughout my journey in creating this project, I have gained valuable skills and knowledge that have equipped me with the tools necessary to thrive in this exciting field. I am confident that I have the necessary skills, dedication, and drive to excel in any data science role.</a:t>
            </a:r>
          </a:p>
          <a:p>
            <a:pPr algn="l"/>
            <a:r>
              <a:rPr lang="en-US" b="0" i="0" dirty="0">
                <a:solidFill>
                  <a:srgbClr val="374151"/>
                </a:solidFill>
                <a:effectLst/>
                <a:latin typeface="Söhne"/>
              </a:rPr>
              <a:t>I am excited to explore the vast opportunities that exist in this field and to work with cutting-edge technologies to tackle real-world problems. I believe that with my strong analytical skills, problem-solving abilities, and critical thinking, I can make a significant impact in any organization.</a:t>
            </a:r>
          </a:p>
          <a:p>
            <a:pPr algn="l"/>
            <a:r>
              <a:rPr lang="en-US" b="0" i="0" dirty="0">
                <a:solidFill>
                  <a:srgbClr val="374151"/>
                </a:solidFill>
                <a:effectLst/>
                <a:latin typeface="Söhne"/>
              </a:rPr>
              <a:t>To conclude, I am grateful for the opportunity to share my passion for data science with you today. I am eager to take the next step in my career and make meaningful contributions to any organization I work for. Thank you.</a:t>
            </a:r>
          </a:p>
          <a:p>
            <a:endParaRPr lang="en-US"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ADD589-11E7-4111-A124-09FA0F24CC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513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US" b="0" i="0" dirty="0">
                <a:solidFill>
                  <a:srgbClr val="374151"/>
                </a:solidFill>
                <a:effectLst/>
                <a:latin typeface="Söhne"/>
              </a:rPr>
              <a:t>Finally, Shark Poker Bot makes its decisions about continuing the game, folding, or raising the bet based on the parameters such as the opponent's decision, the pot amount, and the opponent's bet amount, using a machine learning algorithm that was trained on the dataset I created. This process allowed the bot to learn from past experiences and adapt to different scenarios that may arise during a game of poker. As a result, the Shark Poker Bot is able to make intelligent and strategic decisions that can lead to a higher chance of winning the game.</a:t>
            </a:r>
          </a:p>
          <a:p>
            <a:pPr algn="l"/>
            <a:endParaRPr lang="en-US" b="0" i="0" dirty="0">
              <a:solidFill>
                <a:srgbClr val="374151"/>
              </a:solidFill>
              <a:effectLst/>
              <a:latin typeface="Söhne"/>
            </a:endParaRPr>
          </a:p>
          <a:p>
            <a:pPr algn="l"/>
            <a:r>
              <a:rPr lang="en-US" b="0" i="0" dirty="0">
                <a:solidFill>
                  <a:srgbClr val="374151"/>
                </a:solidFill>
                <a:effectLst/>
                <a:latin typeface="Söhne"/>
              </a:rPr>
              <a:t>Thank you all for listening. As you have seen, my project is a testament to my passion and eagerness to pursue a career in data science. I believe that this field is at the forefront of technological innovation, and I am thrilled to be a part of it.</a:t>
            </a:r>
          </a:p>
          <a:p>
            <a:pPr algn="l"/>
            <a:r>
              <a:rPr lang="en-US" b="0" i="0" dirty="0">
                <a:solidFill>
                  <a:srgbClr val="374151"/>
                </a:solidFill>
                <a:effectLst/>
                <a:latin typeface="Söhne"/>
              </a:rPr>
              <a:t>Throughout my journey in creating this project, I have gained valuable skills and knowledge that have equipped me with the tools necessary to thrive in this exciting field. I am confident that I have the necessary skills, dedication, and drive to excel in any data science role.</a:t>
            </a:r>
          </a:p>
          <a:p>
            <a:pPr algn="l"/>
            <a:r>
              <a:rPr lang="en-US" b="0" i="0" dirty="0">
                <a:solidFill>
                  <a:srgbClr val="374151"/>
                </a:solidFill>
                <a:effectLst/>
                <a:latin typeface="Söhne"/>
              </a:rPr>
              <a:t>I am excited to explore the vast opportunities that exist in this field and to work with cutting-edge technologies to tackle real-world problems. I believe that with my strong analytical skills, problem-solving abilities, and critical thinking, I can make a significant impact in any organization.</a:t>
            </a:r>
          </a:p>
          <a:p>
            <a:pPr algn="l"/>
            <a:r>
              <a:rPr lang="en-US" b="0" i="0" dirty="0">
                <a:solidFill>
                  <a:srgbClr val="374151"/>
                </a:solidFill>
                <a:effectLst/>
                <a:latin typeface="Söhne"/>
              </a:rPr>
              <a:t>To conclude, I am grateful for the opportunity to share my passion for data science with you today. I am eager to take the next step in my career and make meaningful contributions to any organization I work for. Thank you.</a:t>
            </a:r>
          </a:p>
          <a:p>
            <a:endParaRPr lang="en-US"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ADD589-11E7-4111-A124-09FA0F24CC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10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two players sit down to play, each player is dealt two cards, and five more cards are dealt to the middle of the table. The total number of possible combinations of 9 cards that can be drawn from a deck of 52 cards is a staggering 2 trillion 781 billion 381 million 2 thousand 400.</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 were to deal 9 cards every second, it would take you more then 80 years to go through all possible combinations.</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let's see how shark poker solved this problem.</a:t>
            </a:r>
          </a:p>
        </p:txBody>
      </p:sp>
      <p:sp>
        <p:nvSpPr>
          <p:cNvPr id="4" name="Slayt Numarası Yer Tutucusu 3"/>
          <p:cNvSpPr>
            <a:spLocks noGrp="1"/>
          </p:cNvSpPr>
          <p:nvPr>
            <p:ph type="sldNum" sz="quarter" idx="5"/>
          </p:nvPr>
        </p:nvSpPr>
        <p:spPr/>
        <p:txBody>
          <a:bodyPr/>
          <a:lstStyle/>
          <a:p>
            <a:fld id="{3DADD589-11E7-4111-A124-09FA0F24CCC9}" type="slidenum">
              <a:rPr lang="en-US" smtClean="0"/>
              <a:t>2</a:t>
            </a:fld>
            <a:endParaRPr lang="en-US"/>
          </a:p>
        </p:txBody>
      </p:sp>
    </p:spTree>
    <p:extLst>
      <p:ext uri="{BB962C8B-B14F-4D97-AF65-F5344CB8AC3E}">
        <p14:creationId xmlns:p14="http://schemas.microsoft.com/office/powerpoint/2010/main" val="323530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0" i="0" dirty="0">
                <a:solidFill>
                  <a:srgbClr val="374151"/>
                </a:solidFill>
                <a:effectLst/>
                <a:latin typeface="Söhne"/>
              </a:rPr>
              <a:t>The Shark Poker Bot makes calculations based on three different stages of the game: pre-flop, flop, turn, and river.</a:t>
            </a:r>
            <a:endParaRPr lang="en-US" dirty="0"/>
          </a:p>
        </p:txBody>
      </p:sp>
      <p:sp>
        <p:nvSpPr>
          <p:cNvPr id="4" name="Slayt Numarası Yer Tutucusu 3"/>
          <p:cNvSpPr>
            <a:spLocks noGrp="1"/>
          </p:cNvSpPr>
          <p:nvPr>
            <p:ph type="sldNum" sz="quarter" idx="5"/>
          </p:nvPr>
        </p:nvSpPr>
        <p:spPr/>
        <p:txBody>
          <a:bodyPr/>
          <a:lstStyle/>
          <a:p>
            <a:fld id="{3DADD589-11E7-4111-A124-09FA0F24CCC9}" type="slidenum">
              <a:rPr lang="en-US" smtClean="0"/>
              <a:t>3</a:t>
            </a:fld>
            <a:endParaRPr lang="en-US"/>
          </a:p>
        </p:txBody>
      </p:sp>
    </p:spTree>
    <p:extLst>
      <p:ext uri="{BB962C8B-B14F-4D97-AF65-F5344CB8AC3E}">
        <p14:creationId xmlns:p14="http://schemas.microsoft.com/office/powerpoint/2010/main" val="20100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Pre Flop scenario:</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There are 1,326 possible combinations of 2 cards out of a deck of 52, which is the number of possible pre-flop hands in poker.</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eliminate equivalent combinations to reduce the 1,326 possible pre-flop hands in poker to 169 unique hands. For example, Ace of diamonds and 2 of diamonds is equivalent to Ace of hearts and 2 of hearts.</a:t>
            </a:r>
          </a:p>
        </p:txBody>
      </p:sp>
      <p:sp>
        <p:nvSpPr>
          <p:cNvPr id="4" name="Slayt Numarası Yer Tutucusu 3"/>
          <p:cNvSpPr>
            <a:spLocks noGrp="1"/>
          </p:cNvSpPr>
          <p:nvPr>
            <p:ph type="sldNum" sz="quarter" idx="5"/>
          </p:nvPr>
        </p:nvSpPr>
        <p:spPr/>
        <p:txBody>
          <a:bodyPr/>
          <a:lstStyle/>
          <a:p>
            <a:fld id="{3DADD589-11E7-4111-A124-09FA0F24CCC9}" type="slidenum">
              <a:rPr lang="en-US" smtClean="0"/>
              <a:t>4</a:t>
            </a:fld>
            <a:endParaRPr lang="en-US"/>
          </a:p>
        </p:txBody>
      </p:sp>
    </p:spTree>
    <p:extLst>
      <p:ext uri="{BB962C8B-B14F-4D97-AF65-F5344CB8AC3E}">
        <p14:creationId xmlns:p14="http://schemas.microsoft.com/office/powerpoint/2010/main" val="135886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US" b="0" i="0" dirty="0">
                <a:solidFill>
                  <a:srgbClr val="374151"/>
                </a:solidFill>
                <a:effectLst/>
                <a:latin typeface="Söhne"/>
              </a:rPr>
              <a:t>In a flop scenario, the Shark Poker Bot needs to consider 52 choose 2 possible combinations for its own hand and 50 choose 3 possible combinations for the community cards, amounting to around 29 million total combinations. To determine the strength of its hand, the bot must simulate every possible combination of community cards and opponent hands, which can be a daunting task.</a:t>
            </a:r>
          </a:p>
          <a:p>
            <a:pPr algn="l"/>
            <a:endParaRPr lang="en-US" b="0" i="0" dirty="0">
              <a:solidFill>
                <a:srgbClr val="374151"/>
              </a:solidFill>
              <a:effectLst/>
              <a:latin typeface="Söhne"/>
            </a:endParaRPr>
          </a:p>
          <a:p>
            <a:pPr algn="l"/>
            <a:r>
              <a:rPr lang="en-US" b="0" i="0" dirty="0">
                <a:solidFill>
                  <a:srgbClr val="374151"/>
                </a:solidFill>
                <a:effectLst/>
                <a:latin typeface="Söhne"/>
              </a:rPr>
              <a:t>To reduce the number of combinations, Shark Poker Bot uses a method that takes advantage of certain characteristics of the game. For instance, in the example shown on the slide, the bot's hand consists of two cards, while the other three cards are community cards. Notice that among the five cards on the board, there are no three cards of the same suit, making it impossible for the bot to have a flush, royal flush, or straight flush. As a result, the bot only needs to consider the rank values of the cards, rather than their suits.</a:t>
            </a:r>
          </a:p>
          <a:p>
            <a:pPr algn="l"/>
            <a:endParaRPr lang="en-US" b="0" i="0" dirty="0">
              <a:solidFill>
                <a:srgbClr val="374151"/>
              </a:solidFill>
              <a:effectLst/>
              <a:latin typeface="Söhne"/>
            </a:endParaRPr>
          </a:p>
          <a:p>
            <a:pPr algn="l"/>
            <a:r>
              <a:rPr lang="en-US" b="0" i="0" dirty="0">
                <a:solidFill>
                  <a:srgbClr val="374151"/>
                </a:solidFill>
                <a:effectLst/>
                <a:latin typeface="Söhne"/>
              </a:rPr>
              <a:t>in addition, the bot has also analyzed all possible combinations of the three community cards to determine which ones are equivalent to each other based on their suit combinations. For instance, it considers cases where all three cards are of the same suit, or where two of them are of the same suit and the third one is of a different suit. By doing so, the bot has reduced the total number of possible combinations that need to be simulated, allowing for a more efficient and effective decision-making process. With this reduction method, the bot has been able to decrease the total number of combinations to simulate from 29 million to around 300,000. More details on this reduction method can be found on the GitHub link. </a:t>
            </a:r>
          </a:p>
          <a:p>
            <a:endParaRPr lang="en-US" dirty="0"/>
          </a:p>
        </p:txBody>
      </p:sp>
      <p:sp>
        <p:nvSpPr>
          <p:cNvPr id="4" name="Slayt Numarası Yer Tutucusu 3"/>
          <p:cNvSpPr>
            <a:spLocks noGrp="1"/>
          </p:cNvSpPr>
          <p:nvPr>
            <p:ph type="sldNum" sz="quarter" idx="5"/>
          </p:nvPr>
        </p:nvSpPr>
        <p:spPr/>
        <p:txBody>
          <a:bodyPr/>
          <a:lstStyle/>
          <a:p>
            <a:fld id="{3DADD589-11E7-4111-A124-09FA0F24CCC9}" type="slidenum">
              <a:rPr lang="en-US" smtClean="0"/>
              <a:t>5</a:t>
            </a:fld>
            <a:endParaRPr lang="en-US"/>
          </a:p>
        </p:txBody>
      </p:sp>
    </p:spTree>
    <p:extLst>
      <p:ext uri="{BB962C8B-B14F-4D97-AF65-F5344CB8AC3E}">
        <p14:creationId xmlns:p14="http://schemas.microsoft.com/office/powerpoint/2010/main" val="638025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Turn and river scenario:</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remarkable things about the Shark Poker bot is that it can perform real-time calculations during the turn and river stages of the game without relying on a pre-existing dataset. However, for the pre-flop and flop stages, the bot did require a massive dataset to operate accurately. To generate this dataset, over 30 billion simulations were run. The end result was a dataset of 300 thousand rows, allowing for precise predictions during these stages of the game.</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next phase of the project, we will analyze the accuracy of this dataset and work to refine it further.</a:t>
            </a:r>
          </a:p>
        </p:txBody>
      </p:sp>
      <p:sp>
        <p:nvSpPr>
          <p:cNvPr id="4" name="Slayt Numarası Yer Tutucusu 3"/>
          <p:cNvSpPr>
            <a:spLocks noGrp="1"/>
          </p:cNvSpPr>
          <p:nvPr>
            <p:ph type="sldNum" sz="quarter" idx="5"/>
          </p:nvPr>
        </p:nvSpPr>
        <p:spPr/>
        <p:txBody>
          <a:bodyPr/>
          <a:lstStyle/>
          <a:p>
            <a:fld id="{3DADD589-11E7-4111-A124-09FA0F24CCC9}" type="slidenum">
              <a:rPr lang="en-US" smtClean="0"/>
              <a:t>6</a:t>
            </a:fld>
            <a:endParaRPr lang="en-US"/>
          </a:p>
        </p:txBody>
      </p:sp>
    </p:spTree>
    <p:extLst>
      <p:ext uri="{BB962C8B-B14F-4D97-AF65-F5344CB8AC3E}">
        <p14:creationId xmlns:p14="http://schemas.microsoft.com/office/powerpoint/2010/main" val="527181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Shark Poker, has been designed to excel at calculating the odds of winning a hand. By performing almost 2 billion simulations for pre-flop status, the bot has achieved an incredibly high level of accuracy in predicting the outcome of a hand. This is reflected in the chart and statistics have provided, which show the winning probability for the 7 of spade and 10 of Hearts hand across multiple simulations.</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addition to the chart, you can also see calculated important statistics.</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provided chart and statistics demonstrate the consistency of the bot's calculations, providing players with invaluable insights into the strengths and weaknesses of different hands.</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will be explaining a table that shows the winning probabilities of cards in pre-flop and flop situations in a created dataset. As you can see, the winning probability is less than 80% in pre-flop scenarios.</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However, to avoid inconsistency in shark poker machine learning, some winning probabilities have been manipulated in certain pre-flop situations to create this table.</a:t>
            </a:r>
          </a:p>
        </p:txBody>
      </p:sp>
      <p:sp>
        <p:nvSpPr>
          <p:cNvPr id="4" name="Slayt Numarası Yer Tutucusu 3"/>
          <p:cNvSpPr>
            <a:spLocks noGrp="1"/>
          </p:cNvSpPr>
          <p:nvPr>
            <p:ph type="sldNum" sz="quarter" idx="5"/>
          </p:nvPr>
        </p:nvSpPr>
        <p:spPr/>
        <p:txBody>
          <a:bodyPr/>
          <a:lstStyle/>
          <a:p>
            <a:fld id="{3DADD589-11E7-4111-A124-09FA0F24CCC9}" type="slidenum">
              <a:rPr lang="en-US" smtClean="0"/>
              <a:t>7</a:t>
            </a:fld>
            <a:endParaRPr lang="en-US"/>
          </a:p>
        </p:txBody>
      </p:sp>
    </p:spTree>
    <p:extLst>
      <p:ext uri="{BB962C8B-B14F-4D97-AF65-F5344CB8AC3E}">
        <p14:creationId xmlns:p14="http://schemas.microsoft.com/office/powerpoint/2010/main" val="2680280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Shark Poker Bot's decisions to continue, fold, or raise are based on parameters like opponent decision, pot amount, and opponent bet amount. The bot uses a machine learning algorithm trained on my created dataset to make these decisions, adapting to different scenarios and learning from past experiences. As a result, the bot can make intelligent and strategic decisions, increasing its chances of winning.</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conclusion, I am grateful for the opportunity to share my passion for data science. I believe this field is at the forefront of technological innovation, and I am eager to explore its vast opportunities and work with cutting-edge technologies to solve real-world problems. I am excited to take the next step in my career and make meaningful contributions to any organization I work for. Thank you for listening.</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next part of the video, you can enjoy the music and review the poker sample games.</a:t>
            </a:r>
          </a:p>
        </p:txBody>
      </p:sp>
      <p:sp>
        <p:nvSpPr>
          <p:cNvPr id="4" name="Slayt Numarası Yer Tutucusu 3"/>
          <p:cNvSpPr>
            <a:spLocks noGrp="1"/>
          </p:cNvSpPr>
          <p:nvPr>
            <p:ph type="sldNum" sz="quarter" idx="5"/>
          </p:nvPr>
        </p:nvSpPr>
        <p:spPr/>
        <p:txBody>
          <a:bodyPr/>
          <a:lstStyle/>
          <a:p>
            <a:fld id="{3DADD589-11E7-4111-A124-09FA0F24CCC9}" type="slidenum">
              <a:rPr lang="en-US" smtClean="0"/>
              <a:t>8</a:t>
            </a:fld>
            <a:endParaRPr lang="en-US"/>
          </a:p>
        </p:txBody>
      </p:sp>
    </p:spTree>
    <p:extLst>
      <p:ext uri="{BB962C8B-B14F-4D97-AF65-F5344CB8AC3E}">
        <p14:creationId xmlns:p14="http://schemas.microsoft.com/office/powerpoint/2010/main" val="3524404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US" b="0" i="0" dirty="0">
                <a:solidFill>
                  <a:srgbClr val="374151"/>
                </a:solidFill>
                <a:effectLst/>
                <a:latin typeface="Söhne"/>
              </a:rPr>
              <a:t>Finally, Shark Poker Bot makes its decisions about continuing the game, folding, or raising the bet based on the parameters such as the opponent's decision, the pot amount, and the opponent's bet amount, using a machine learning algorithm that was trained on the dataset I created. This process allowed the bot to learn from past experiences and adapt to different scenarios that may arise during a game of poker. As a result, the Shark Poker Bot is able to make intelligent and strategic decisions that can lead to a higher chance of winning the game.</a:t>
            </a:r>
          </a:p>
          <a:p>
            <a:pPr algn="l"/>
            <a:endParaRPr lang="en-US" b="0" i="0" dirty="0">
              <a:solidFill>
                <a:srgbClr val="374151"/>
              </a:solidFill>
              <a:effectLst/>
              <a:latin typeface="Söhne"/>
            </a:endParaRPr>
          </a:p>
          <a:p>
            <a:pPr algn="l"/>
            <a:r>
              <a:rPr lang="en-US" b="0" i="0" dirty="0">
                <a:solidFill>
                  <a:srgbClr val="374151"/>
                </a:solidFill>
                <a:effectLst/>
                <a:latin typeface="Söhne"/>
              </a:rPr>
              <a:t>Thank you all for listening. As you have seen, my project is a testament to my passion and eagerness to pursue a career in data science. I believe that this field is at the forefront of technological innovation, and I am thrilled to be a part of it.</a:t>
            </a:r>
          </a:p>
          <a:p>
            <a:pPr algn="l"/>
            <a:r>
              <a:rPr lang="en-US" b="0" i="0" dirty="0">
                <a:solidFill>
                  <a:srgbClr val="374151"/>
                </a:solidFill>
                <a:effectLst/>
                <a:latin typeface="Söhne"/>
              </a:rPr>
              <a:t>Throughout my journey in creating this project, I have gained valuable skills and knowledge that have equipped me with the tools necessary to thrive in this exciting field. I am confident that I have the necessary skills, dedication, and drive to excel in any data science role.</a:t>
            </a:r>
          </a:p>
          <a:p>
            <a:pPr algn="l"/>
            <a:r>
              <a:rPr lang="en-US" b="0" i="0" dirty="0">
                <a:solidFill>
                  <a:srgbClr val="374151"/>
                </a:solidFill>
                <a:effectLst/>
                <a:latin typeface="Söhne"/>
              </a:rPr>
              <a:t>I am excited to explore the vast opportunities that exist in this field and to work with cutting-edge technologies to tackle real-world problems. I believe that with my strong analytical skills, problem-solving abilities, and critical thinking, I can make a significant impact in any organization.</a:t>
            </a:r>
          </a:p>
          <a:p>
            <a:pPr algn="l"/>
            <a:r>
              <a:rPr lang="en-US" b="0" i="0" dirty="0">
                <a:solidFill>
                  <a:srgbClr val="374151"/>
                </a:solidFill>
                <a:effectLst/>
                <a:latin typeface="Söhne"/>
              </a:rPr>
              <a:t>To conclude, I am grateful for the opportunity to share my passion for data science with you today. I am eager to take the next step in my career and make meaningful contributions to any organization I work for. Thank you.</a:t>
            </a:r>
          </a:p>
          <a:p>
            <a:endParaRPr lang="en-US"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ADD589-11E7-4111-A124-09FA0F24CC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3459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2528A073-6822-4F03-908D-6434562FE879}"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27F05-4F76-4A41-B535-9CC3BC2851F1}" type="slidenum">
              <a:rPr lang="en-US" smtClean="0"/>
              <a:t>‹#›</a:t>
            </a:fld>
            <a:endParaRPr lang="en-US"/>
          </a:p>
        </p:txBody>
      </p:sp>
    </p:spTree>
    <p:extLst>
      <p:ext uri="{BB962C8B-B14F-4D97-AF65-F5344CB8AC3E}">
        <p14:creationId xmlns:p14="http://schemas.microsoft.com/office/powerpoint/2010/main" val="913632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528A073-6822-4F03-908D-6434562FE879}"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27F05-4F76-4A41-B535-9CC3BC2851F1}" type="slidenum">
              <a:rPr lang="en-US" smtClean="0"/>
              <a:t>‹#›</a:t>
            </a:fld>
            <a:endParaRPr lang="en-US"/>
          </a:p>
        </p:txBody>
      </p:sp>
    </p:spTree>
    <p:extLst>
      <p:ext uri="{BB962C8B-B14F-4D97-AF65-F5344CB8AC3E}">
        <p14:creationId xmlns:p14="http://schemas.microsoft.com/office/powerpoint/2010/main" val="1314521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528A073-6822-4F03-908D-6434562FE879}"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27F05-4F76-4A41-B535-9CC3BC2851F1}" type="slidenum">
              <a:rPr lang="en-US" smtClean="0"/>
              <a:t>‹#›</a:t>
            </a:fld>
            <a:endParaRPr lang="en-US"/>
          </a:p>
        </p:txBody>
      </p:sp>
    </p:spTree>
    <p:extLst>
      <p:ext uri="{BB962C8B-B14F-4D97-AF65-F5344CB8AC3E}">
        <p14:creationId xmlns:p14="http://schemas.microsoft.com/office/powerpoint/2010/main" val="973530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528A073-6822-4F03-908D-6434562FE879}"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27F05-4F76-4A41-B535-9CC3BC2851F1}" type="slidenum">
              <a:rPr lang="en-US" smtClean="0"/>
              <a:t>‹#›</a:t>
            </a:fld>
            <a:endParaRPr lang="en-US"/>
          </a:p>
        </p:txBody>
      </p:sp>
    </p:spTree>
    <p:extLst>
      <p:ext uri="{BB962C8B-B14F-4D97-AF65-F5344CB8AC3E}">
        <p14:creationId xmlns:p14="http://schemas.microsoft.com/office/powerpoint/2010/main" val="1661958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528A073-6822-4F03-908D-6434562FE879}" type="datetimeFigureOut">
              <a:rPr lang="en-US" smtClean="0"/>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27F05-4F76-4A41-B535-9CC3BC2851F1}" type="slidenum">
              <a:rPr lang="en-US" smtClean="0"/>
              <a:t>‹#›</a:t>
            </a:fld>
            <a:endParaRPr lang="en-US"/>
          </a:p>
        </p:txBody>
      </p:sp>
    </p:spTree>
    <p:extLst>
      <p:ext uri="{BB962C8B-B14F-4D97-AF65-F5344CB8AC3E}">
        <p14:creationId xmlns:p14="http://schemas.microsoft.com/office/powerpoint/2010/main" val="2216068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2528A073-6822-4F03-908D-6434562FE879}" type="datetimeFigureOut">
              <a:rPr lang="en-US" smtClean="0"/>
              <a:t>16-Apr-23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27F05-4F76-4A41-B535-9CC3BC2851F1}" type="slidenum">
              <a:rPr lang="en-US" smtClean="0"/>
              <a:t>‹#›</a:t>
            </a:fld>
            <a:endParaRPr lang="en-US"/>
          </a:p>
        </p:txBody>
      </p:sp>
    </p:spTree>
    <p:extLst>
      <p:ext uri="{BB962C8B-B14F-4D97-AF65-F5344CB8AC3E}">
        <p14:creationId xmlns:p14="http://schemas.microsoft.com/office/powerpoint/2010/main" val="3115247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2528A073-6822-4F03-908D-6434562FE879}" type="datetimeFigureOut">
              <a:rPr lang="en-US" smtClean="0"/>
              <a:t>16-Apr-23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327F05-4F76-4A41-B535-9CC3BC2851F1}" type="slidenum">
              <a:rPr lang="en-US" smtClean="0"/>
              <a:t>‹#›</a:t>
            </a:fld>
            <a:endParaRPr lang="en-US"/>
          </a:p>
        </p:txBody>
      </p:sp>
    </p:spTree>
    <p:extLst>
      <p:ext uri="{BB962C8B-B14F-4D97-AF65-F5344CB8AC3E}">
        <p14:creationId xmlns:p14="http://schemas.microsoft.com/office/powerpoint/2010/main" val="3071514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2528A073-6822-4F03-908D-6434562FE879}" type="datetimeFigureOut">
              <a:rPr lang="en-US" smtClean="0"/>
              <a:t>16-Apr-23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327F05-4F76-4A41-B535-9CC3BC2851F1}" type="slidenum">
              <a:rPr lang="en-US" smtClean="0"/>
              <a:t>‹#›</a:t>
            </a:fld>
            <a:endParaRPr lang="en-US"/>
          </a:p>
        </p:txBody>
      </p:sp>
    </p:spTree>
    <p:extLst>
      <p:ext uri="{BB962C8B-B14F-4D97-AF65-F5344CB8AC3E}">
        <p14:creationId xmlns:p14="http://schemas.microsoft.com/office/powerpoint/2010/main" val="1459903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28A073-6822-4F03-908D-6434562FE879}" type="datetimeFigureOut">
              <a:rPr lang="en-US" smtClean="0"/>
              <a:t>16-Apr-23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327F05-4F76-4A41-B535-9CC3BC2851F1}" type="slidenum">
              <a:rPr lang="en-US" smtClean="0"/>
              <a:t>‹#›</a:t>
            </a:fld>
            <a:endParaRPr lang="en-US"/>
          </a:p>
        </p:txBody>
      </p:sp>
    </p:spTree>
    <p:extLst>
      <p:ext uri="{BB962C8B-B14F-4D97-AF65-F5344CB8AC3E}">
        <p14:creationId xmlns:p14="http://schemas.microsoft.com/office/powerpoint/2010/main" val="82740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528A073-6822-4F03-908D-6434562FE879}" type="datetimeFigureOut">
              <a:rPr lang="en-US" smtClean="0"/>
              <a:t>16-Apr-23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27F05-4F76-4A41-B535-9CC3BC2851F1}" type="slidenum">
              <a:rPr lang="en-US" smtClean="0"/>
              <a:t>‹#›</a:t>
            </a:fld>
            <a:endParaRPr lang="en-US"/>
          </a:p>
        </p:txBody>
      </p:sp>
    </p:spTree>
    <p:extLst>
      <p:ext uri="{BB962C8B-B14F-4D97-AF65-F5344CB8AC3E}">
        <p14:creationId xmlns:p14="http://schemas.microsoft.com/office/powerpoint/2010/main" val="160031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528A073-6822-4F03-908D-6434562FE879}" type="datetimeFigureOut">
              <a:rPr lang="en-US" smtClean="0"/>
              <a:t>16-Apr-23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27F05-4F76-4A41-B535-9CC3BC2851F1}" type="slidenum">
              <a:rPr lang="en-US" smtClean="0"/>
              <a:t>‹#›</a:t>
            </a:fld>
            <a:endParaRPr lang="en-US"/>
          </a:p>
        </p:txBody>
      </p:sp>
    </p:spTree>
    <p:extLst>
      <p:ext uri="{BB962C8B-B14F-4D97-AF65-F5344CB8AC3E}">
        <p14:creationId xmlns:p14="http://schemas.microsoft.com/office/powerpoint/2010/main" val="86374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28A073-6822-4F03-908D-6434562FE879}" type="datetimeFigureOut">
              <a:rPr lang="en-US" smtClean="0"/>
              <a:t>16-Apr-23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27F05-4F76-4A41-B535-9CC3BC2851F1}" type="slidenum">
              <a:rPr lang="en-US" smtClean="0"/>
              <a:t>‹#›</a:t>
            </a:fld>
            <a:endParaRPr lang="en-US"/>
          </a:p>
        </p:txBody>
      </p:sp>
    </p:spTree>
    <p:extLst>
      <p:ext uri="{BB962C8B-B14F-4D97-AF65-F5344CB8AC3E}">
        <p14:creationId xmlns:p14="http://schemas.microsoft.com/office/powerpoint/2010/main" val="2360557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image" Target="../media/image5.png"/><Relationship Id="rId3" Type="http://schemas.openxmlformats.org/officeDocument/2006/relationships/image" Target="../media/image1.png"/><Relationship Id="rId12" Type="http://schemas.openxmlformats.org/officeDocument/2006/relationships/image" Target="../media/image2.png"/><Relationship Id="rId17" Type="http://schemas.openxmlformats.org/officeDocument/2006/relationships/image" Target="../media/image4.png"/><Relationship Id="rId2" Type="http://schemas.openxmlformats.org/officeDocument/2006/relationships/notesSlide" Target="../notesSlides/notesSlide1.xml"/><Relationship Id="rId16" Type="http://schemas.openxmlformats.org/officeDocument/2006/relationships/slide" Target="slide7.xml"/><Relationship Id="rId20" Type="http://schemas.openxmlformats.org/officeDocument/2006/relationships/image" Target="../media/image5.png"/><Relationship Id="rId1" Type="http://schemas.openxmlformats.org/officeDocument/2006/relationships/slideLayout" Target="../slideLayouts/slideLayout7.xml"/><Relationship Id="rId11" Type="http://schemas.openxmlformats.org/officeDocument/2006/relationships/slide" Target="slide3.xml"/><Relationship Id="rId5" Type="http://schemas.openxmlformats.org/officeDocument/2006/relationships/image" Target="../media/image2.png"/><Relationship Id="rId15" Type="http://schemas.openxmlformats.org/officeDocument/2006/relationships/image" Target="../media/image4.png"/><Relationship Id="rId19" Type="http://schemas.openxmlformats.org/officeDocument/2006/relationships/slide" Target="slide8.xml"/><Relationship Id="rId4" Type="http://schemas.microsoft.com/office/2007/relationships/hdphoto" Target="../media/hdphoto1.wdp"/><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160.png"/><Relationship Id="rId17" Type="http://schemas.openxmlformats.org/officeDocument/2006/relationships/image" Target="../media/image38.svg"/><Relationship Id="rId2" Type="http://schemas.openxmlformats.org/officeDocument/2006/relationships/notesSlide" Target="../notesSlides/notesSlide10.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14.xml"/><Relationship Id="rId5" Type="http://schemas.openxmlformats.org/officeDocument/2006/relationships/image" Target="../media/image140.png"/><Relationship Id="rId15" Type="http://schemas.openxmlformats.org/officeDocument/2006/relationships/image" Target="../media/image170.png"/><Relationship Id="rId10" Type="http://schemas.openxmlformats.org/officeDocument/2006/relationships/image" Target="../media/image35.png"/><Relationship Id="rId9" Type="http://schemas.openxmlformats.org/officeDocument/2006/relationships/image" Target="../media/image150.png"/><Relationship Id="rId14" Type="http://schemas.openxmlformats.org/officeDocument/2006/relationships/slide" Target="slide15.xml"/></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160.png"/><Relationship Id="rId17" Type="http://schemas.openxmlformats.org/officeDocument/2006/relationships/image" Target="../media/image38.svg"/><Relationship Id="rId2" Type="http://schemas.openxmlformats.org/officeDocument/2006/relationships/notesSlide" Target="../notesSlides/notesSlide11.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14.xml"/><Relationship Id="rId5" Type="http://schemas.openxmlformats.org/officeDocument/2006/relationships/image" Target="../media/image140.png"/><Relationship Id="rId15" Type="http://schemas.openxmlformats.org/officeDocument/2006/relationships/image" Target="../media/image170.png"/><Relationship Id="rId10" Type="http://schemas.openxmlformats.org/officeDocument/2006/relationships/image" Target="../media/image35.png"/><Relationship Id="rId9" Type="http://schemas.openxmlformats.org/officeDocument/2006/relationships/image" Target="../media/image150.png"/><Relationship Id="rId14" Type="http://schemas.openxmlformats.org/officeDocument/2006/relationships/slide" Target="slide1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6.xml"/><Relationship Id="rId3" Type="http://schemas.openxmlformats.org/officeDocument/2006/relationships/image" Target="../media/image17.png"/><Relationship Id="rId7" Type="http://schemas.openxmlformats.org/officeDocument/2006/relationships/slide" Target="slide4.xml"/><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11"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slide" Target="slide5.xml"/><Relationship Id="rId4" Type="http://schemas.openxmlformats.org/officeDocument/2006/relationships/image" Target="../media/image18.svg"/><Relationship Id="rId9" Type="http://schemas.openxmlformats.org/officeDocument/2006/relationships/image" Target="../media/image20.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9.png"/><Relationship Id="rId10" Type="http://schemas.openxmlformats.org/officeDocument/2006/relationships/image" Target="../media/image26.png"/><Relationship Id="rId4" Type="http://schemas.openxmlformats.org/officeDocument/2006/relationships/image" Target="../media/image7.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4.png"/><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160.png"/><Relationship Id="rId17" Type="http://schemas.openxmlformats.org/officeDocument/2006/relationships/image" Target="../media/image38.svg"/><Relationship Id="rId2" Type="http://schemas.openxmlformats.org/officeDocument/2006/relationships/notesSlide" Target="../notesSlides/notesSlide8.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14.xml"/><Relationship Id="rId5" Type="http://schemas.openxmlformats.org/officeDocument/2006/relationships/image" Target="../media/image140.png"/><Relationship Id="rId15" Type="http://schemas.openxmlformats.org/officeDocument/2006/relationships/image" Target="../media/image170.png"/><Relationship Id="rId10" Type="http://schemas.openxmlformats.org/officeDocument/2006/relationships/image" Target="../media/image35.png"/><Relationship Id="rId9" Type="http://schemas.openxmlformats.org/officeDocument/2006/relationships/image" Target="../media/image150.png"/><Relationship Id="rId14" Type="http://schemas.openxmlformats.org/officeDocument/2006/relationships/slide" Target="slide15.xml"/></Relationships>
</file>

<file path=ppt/slides/_rels/slide9.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160.png"/><Relationship Id="rId17" Type="http://schemas.openxmlformats.org/officeDocument/2006/relationships/image" Target="../media/image38.svg"/><Relationship Id="rId2" Type="http://schemas.openxmlformats.org/officeDocument/2006/relationships/notesSlide" Target="../notesSlides/notesSlide9.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14.xml"/><Relationship Id="rId5" Type="http://schemas.openxmlformats.org/officeDocument/2006/relationships/image" Target="../media/image140.png"/><Relationship Id="rId15" Type="http://schemas.openxmlformats.org/officeDocument/2006/relationships/image" Target="../media/image170.png"/><Relationship Id="rId10" Type="http://schemas.openxmlformats.org/officeDocument/2006/relationships/image" Target="../media/image35.png"/><Relationship Id="rId9" Type="http://schemas.openxmlformats.org/officeDocument/2006/relationships/image" Target="../media/image150.png"/><Relationship Id="rId14" Type="http://schemas.openxmlformats.org/officeDocument/2006/relationships/slide" Target="slide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zemin, iç mekan, oda içeren bir resim&#10;&#10;Açıklama otomatik olarak oluşturuldu">
            <a:extLst>
              <a:ext uri="{FF2B5EF4-FFF2-40B4-BE49-F238E27FC236}">
                <a16:creationId xmlns:a16="http://schemas.microsoft.com/office/drawing/2014/main" id="{8B35DEA1-CDCC-D661-87A1-ECB87E8356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val="0"/>
              </a:ext>
            </a:extLst>
          </a:blip>
          <a:srcRect t="7813" b="7813"/>
          <a:stretch/>
        </p:blipFill>
        <p:spPr>
          <a:xfrm>
            <a:off x="0" y="0"/>
            <a:ext cx="12192000" cy="6858000"/>
          </a:xfrm>
          <a:prstGeom prst="rect">
            <a:avLst/>
          </a:prstGeom>
          <a:noFill/>
        </p:spPr>
      </p:pic>
      <p:cxnSp>
        <p:nvCxnSpPr>
          <p:cNvPr id="12" name="Düz Bağlayıcı 11">
            <a:extLst>
              <a:ext uri="{FF2B5EF4-FFF2-40B4-BE49-F238E27FC236}">
                <a16:creationId xmlns:a16="http://schemas.microsoft.com/office/drawing/2014/main" id="{2949021E-76BD-C637-AB82-F2F3160E7470}"/>
              </a:ext>
            </a:extLst>
          </p:cNvPr>
          <p:cNvCxnSpPr>
            <a:cxnSpLocks/>
          </p:cNvCxnSpPr>
          <p:nvPr/>
        </p:nvCxnSpPr>
        <p:spPr>
          <a:xfrm flipV="1">
            <a:off x="2314346" y="3855548"/>
            <a:ext cx="505586" cy="65041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C851B761-9BA3-8FBA-5F6D-3A193282B617}"/>
              </a:ext>
            </a:extLst>
          </p:cNvPr>
          <p:cNvCxnSpPr>
            <a:cxnSpLocks/>
          </p:cNvCxnSpPr>
          <p:nvPr/>
        </p:nvCxnSpPr>
        <p:spPr>
          <a:xfrm flipH="1" flipV="1">
            <a:off x="5087746" y="3616960"/>
            <a:ext cx="662814" cy="3556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1CFD9C23-2C22-377A-7229-E2A25EE53F01}"/>
              </a:ext>
            </a:extLst>
          </p:cNvPr>
          <p:cNvCxnSpPr>
            <a:cxnSpLocks/>
          </p:cNvCxnSpPr>
          <p:nvPr/>
        </p:nvCxnSpPr>
        <p:spPr>
          <a:xfrm flipH="1">
            <a:off x="8087713" y="3107627"/>
            <a:ext cx="700687" cy="4993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Metin kutusu 47">
            <a:extLst>
              <a:ext uri="{FF2B5EF4-FFF2-40B4-BE49-F238E27FC236}">
                <a16:creationId xmlns:a16="http://schemas.microsoft.com/office/drawing/2014/main" id="{A1FE7F5A-F41E-3241-CCC7-ED2E2A4F6D4E}"/>
              </a:ext>
            </a:extLst>
          </p:cNvPr>
          <p:cNvSpPr txBox="1"/>
          <p:nvPr/>
        </p:nvSpPr>
        <p:spPr>
          <a:xfrm>
            <a:off x="766602" y="6162040"/>
            <a:ext cx="2393887" cy="523220"/>
          </a:xfrm>
          <a:prstGeom prst="rect">
            <a:avLst/>
          </a:prstGeom>
          <a:noFill/>
        </p:spPr>
        <p:txBody>
          <a:bodyPr wrap="square" rtlCol="0">
            <a:spAutoFit/>
          </a:bodyPr>
          <a:lstStyle/>
          <a:p>
            <a:pPr algn="ctr"/>
            <a:r>
              <a:rPr lang="en-US" sz="2800" b="1" spc="-150" dirty="0">
                <a:solidFill>
                  <a:schemeClr val="bg1"/>
                </a:solidFill>
              </a:rPr>
              <a:t>COMBINATIONS</a:t>
            </a:r>
          </a:p>
        </p:txBody>
      </p:sp>
      <p:sp>
        <p:nvSpPr>
          <p:cNvPr id="51" name="Metin kutusu 50">
            <a:extLst>
              <a:ext uri="{FF2B5EF4-FFF2-40B4-BE49-F238E27FC236}">
                <a16:creationId xmlns:a16="http://schemas.microsoft.com/office/drawing/2014/main" id="{BA3F12E6-4EFD-70FA-6D64-8472319C72A3}"/>
              </a:ext>
            </a:extLst>
          </p:cNvPr>
          <p:cNvSpPr txBox="1"/>
          <p:nvPr/>
        </p:nvSpPr>
        <p:spPr>
          <a:xfrm>
            <a:off x="2777720" y="4292680"/>
            <a:ext cx="2182211" cy="523220"/>
          </a:xfrm>
          <a:prstGeom prst="rect">
            <a:avLst/>
          </a:prstGeom>
          <a:noFill/>
        </p:spPr>
        <p:txBody>
          <a:bodyPr wrap="square" rtlCol="0">
            <a:spAutoFit/>
          </a:bodyPr>
          <a:lstStyle/>
          <a:p>
            <a:pPr algn="ctr"/>
            <a:r>
              <a:rPr lang="en-US" sz="2800" b="1" spc="-150" dirty="0">
                <a:solidFill>
                  <a:schemeClr val="bg1"/>
                </a:solidFill>
              </a:rPr>
              <a:t>CALCULATIONS</a:t>
            </a:r>
          </a:p>
        </p:txBody>
      </p:sp>
      <p:sp>
        <p:nvSpPr>
          <p:cNvPr id="52" name="Metin kutusu 51">
            <a:extLst>
              <a:ext uri="{FF2B5EF4-FFF2-40B4-BE49-F238E27FC236}">
                <a16:creationId xmlns:a16="http://schemas.microsoft.com/office/drawing/2014/main" id="{33ABEE25-19E4-A5C2-21F7-6174265959E3}"/>
              </a:ext>
            </a:extLst>
          </p:cNvPr>
          <p:cNvSpPr txBox="1"/>
          <p:nvPr/>
        </p:nvSpPr>
        <p:spPr>
          <a:xfrm>
            <a:off x="5948567" y="6112065"/>
            <a:ext cx="2182211" cy="523220"/>
          </a:xfrm>
          <a:prstGeom prst="rect">
            <a:avLst/>
          </a:prstGeom>
          <a:noFill/>
        </p:spPr>
        <p:txBody>
          <a:bodyPr wrap="square" rtlCol="0">
            <a:spAutoFit/>
          </a:bodyPr>
          <a:lstStyle/>
          <a:p>
            <a:pPr algn="ctr"/>
            <a:r>
              <a:rPr lang="en-US" sz="2800" b="1" spc="-150" dirty="0">
                <a:solidFill>
                  <a:schemeClr val="bg1"/>
                </a:solidFill>
              </a:rPr>
              <a:t>ANALYZE</a:t>
            </a:r>
          </a:p>
        </p:txBody>
      </p:sp>
      <mc:AlternateContent xmlns:mc="http://schemas.openxmlformats.org/markup-compatibility/2006" xmlns:pslz="http://schemas.microsoft.com/office/powerpoint/2016/slidezoom">
        <mc:Choice Requires="pslz">
          <p:graphicFrame>
            <p:nvGraphicFramePr>
              <p:cNvPr id="68" name="Slayt Önizlemesi 67">
                <a:extLst>
                  <a:ext uri="{FF2B5EF4-FFF2-40B4-BE49-F238E27FC236}">
                    <a16:creationId xmlns:a16="http://schemas.microsoft.com/office/drawing/2014/main" id="{9176F305-11DF-9BF2-A716-B12BE582488A}"/>
                  </a:ext>
                </a:extLst>
              </p:cNvPr>
              <p:cNvGraphicFramePr>
                <a:graphicFrameLocks noChangeAspect="1"/>
              </p:cNvGraphicFramePr>
              <p:nvPr>
                <p:extLst>
                  <p:ext uri="{D42A27DB-BD31-4B8C-83A1-F6EECF244321}">
                    <p14:modId xmlns:p14="http://schemas.microsoft.com/office/powerpoint/2010/main" val="4023331766"/>
                  </p:ext>
                </p:extLst>
              </p:nvPr>
            </p:nvGraphicFramePr>
            <p:xfrm>
              <a:off x="2407019" y="1455278"/>
              <a:ext cx="2964305" cy="2845624"/>
            </p:xfrm>
            <a:graphic>
              <a:graphicData uri="http://schemas.microsoft.com/office/powerpoint/2016/slidezoom">
                <pslz:sldZm>
                  <pslz:sldZmObj sldId="257" cId="3884073398">
                    <pslz:zmPr id="{5C9BDFB9-D1C7-4A89-AA6C-0F316702A975}"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964305" cy="2845624"/>
                        </a:xfrm>
                        <a:prstGeom prst="rect">
                          <a:avLst/>
                        </a:prstGeom>
                      </p166:spPr>
                    </pslz:zmPr>
                  </pslz:sldZmObj>
                </pslz:sldZm>
              </a:graphicData>
            </a:graphic>
          </p:graphicFrame>
        </mc:Choice>
        <mc:Fallback xmlns="">
          <p:pic>
            <p:nvPicPr>
              <p:cNvPr id="68" name="Slayt Önizlemesi 67">
                <a:hlinkClick r:id="rId11" action="ppaction://hlinksldjump"/>
                <a:extLst>
                  <a:ext uri="{FF2B5EF4-FFF2-40B4-BE49-F238E27FC236}">
                    <a16:creationId xmlns:a16="http://schemas.microsoft.com/office/drawing/2014/main" id="{9176F305-11DF-9BF2-A716-B12BE582488A}"/>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2407019" y="1455278"/>
                <a:ext cx="2964305" cy="284562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 name="Slayt Önizlemesi 1">
                <a:extLst>
                  <a:ext uri="{FF2B5EF4-FFF2-40B4-BE49-F238E27FC236}">
                    <a16:creationId xmlns:a16="http://schemas.microsoft.com/office/drawing/2014/main" id="{17CF0320-DF93-14E3-FCB4-572DE3E994AC}"/>
                  </a:ext>
                </a:extLst>
              </p:cNvPr>
              <p:cNvGraphicFramePr>
                <a:graphicFrameLocks noChangeAspect="1"/>
              </p:cNvGraphicFramePr>
              <p:nvPr>
                <p:extLst>
                  <p:ext uri="{D42A27DB-BD31-4B8C-83A1-F6EECF244321}">
                    <p14:modId xmlns:p14="http://schemas.microsoft.com/office/powerpoint/2010/main" val="2549379884"/>
                  </p:ext>
                </p:extLst>
              </p:nvPr>
            </p:nvGraphicFramePr>
            <p:xfrm>
              <a:off x="1071944" y="4388779"/>
              <a:ext cx="1783745" cy="1714500"/>
            </p:xfrm>
            <a:graphic>
              <a:graphicData uri="http://schemas.microsoft.com/office/powerpoint/2016/slidezoom">
                <pslz:sldZm>
                  <pslz:sldZmObj sldId="260" cId="197006157">
                    <pslz:zmPr id="{177895AD-2605-4321-8564-723A809DB66F}"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1783745" cy="1714500"/>
                        </a:xfrm>
                        <a:prstGeom prst="rect">
                          <a:avLst/>
                        </a:prstGeom>
                      </p166:spPr>
                    </pslz:zmPr>
                  </pslz:sldZmObj>
                </pslz:sldZm>
              </a:graphicData>
            </a:graphic>
          </p:graphicFrame>
        </mc:Choice>
        <mc:Fallback xmlns="">
          <p:pic>
            <p:nvPicPr>
              <p:cNvPr id="2" name="Slayt Önizlemesi 1">
                <a:hlinkClick r:id="rId11" action="ppaction://hlinksldjump"/>
                <a:extLst>
                  <a:ext uri="{FF2B5EF4-FFF2-40B4-BE49-F238E27FC236}">
                    <a16:creationId xmlns:a16="http://schemas.microsoft.com/office/drawing/2014/main" id="{17CF0320-DF93-14E3-FCB4-572DE3E994AC}"/>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1071944" y="4388779"/>
                <a:ext cx="1783745"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 name="Slayt Önizlemesi 3">
                <a:extLst>
                  <a:ext uri="{FF2B5EF4-FFF2-40B4-BE49-F238E27FC236}">
                    <a16:creationId xmlns:a16="http://schemas.microsoft.com/office/drawing/2014/main" id="{E5E00DFE-FF34-7984-256F-F76C5E78290B}"/>
                  </a:ext>
                </a:extLst>
              </p:cNvPr>
              <p:cNvGraphicFramePr>
                <a:graphicFrameLocks noChangeAspect="1"/>
              </p:cNvGraphicFramePr>
              <p:nvPr>
                <p:extLst>
                  <p:ext uri="{D42A27DB-BD31-4B8C-83A1-F6EECF244321}">
                    <p14:modId xmlns:p14="http://schemas.microsoft.com/office/powerpoint/2010/main" val="155586929"/>
                  </p:ext>
                </p:extLst>
              </p:nvPr>
            </p:nvGraphicFramePr>
            <p:xfrm>
              <a:off x="5489102" y="3161030"/>
              <a:ext cx="3137645" cy="3017520"/>
            </p:xfrm>
            <a:graphic>
              <a:graphicData uri="http://schemas.microsoft.com/office/powerpoint/2016/slidezoom">
                <pslz:sldZm>
                  <pslz:sldZmObj sldId="265" cId="1346216697">
                    <pslz:zmPr id="{E4AFD4A8-6F6A-4A12-90E1-AD18797C637B}" imageType="cover" transitionDur="1000" showBg="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3137645" cy="3017520"/>
                        </a:xfrm>
                        <a:prstGeom prst="rect">
                          <a:avLst/>
                        </a:prstGeom>
                      </p166:spPr>
                    </pslz:zmPr>
                  </pslz:sldZmObj>
                </pslz:sldZm>
              </a:graphicData>
            </a:graphic>
          </p:graphicFrame>
        </mc:Choice>
        <mc:Fallback xmlns="">
          <p:pic>
            <p:nvPicPr>
              <p:cNvPr id="4" name="Slayt Önizlemesi 3">
                <a:hlinkClick r:id="rId16" action="ppaction://hlinksldjump"/>
                <a:extLst>
                  <a:ext uri="{FF2B5EF4-FFF2-40B4-BE49-F238E27FC236}">
                    <a16:creationId xmlns:a16="http://schemas.microsoft.com/office/drawing/2014/main" id="{E5E00DFE-FF34-7984-256F-F76C5E78290B}"/>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5489102" y="3161030"/>
                <a:ext cx="3137645" cy="301752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6" name="Slayt Önizlemesi 5">
                <a:extLst>
                  <a:ext uri="{FF2B5EF4-FFF2-40B4-BE49-F238E27FC236}">
                    <a16:creationId xmlns:a16="http://schemas.microsoft.com/office/drawing/2014/main" id="{0616EABD-9617-2BBD-DA8B-7B2DCD35C8FF}"/>
                  </a:ext>
                </a:extLst>
              </p:cNvPr>
              <p:cNvGraphicFramePr>
                <a:graphicFrameLocks noChangeAspect="1"/>
              </p:cNvGraphicFramePr>
              <p:nvPr>
                <p:extLst>
                  <p:ext uri="{D42A27DB-BD31-4B8C-83A1-F6EECF244321}">
                    <p14:modId xmlns:p14="http://schemas.microsoft.com/office/powerpoint/2010/main" val="1877125"/>
                  </p:ext>
                </p:extLst>
              </p:nvPr>
            </p:nvGraphicFramePr>
            <p:xfrm>
              <a:off x="8383973" y="412020"/>
              <a:ext cx="3298553" cy="3382740"/>
            </p:xfrm>
            <a:graphic>
              <a:graphicData uri="http://schemas.microsoft.com/office/powerpoint/2016/slidezoom">
                <pslz:sldZm>
                  <pslz:sldZmObj sldId="270" cId="203904225">
                    <pslz:zmPr id="{E0719DDC-EED9-43F0-8031-B1DDCDBCE5AC}" returnToParent="0"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3298553" cy="3382740"/>
                        </a:xfrm>
                        <a:prstGeom prst="rect">
                          <a:avLst/>
                        </a:prstGeom>
                      </p166:spPr>
                    </pslz:zmPr>
                  </pslz:sldZmObj>
                </pslz:sldZm>
              </a:graphicData>
            </a:graphic>
          </p:graphicFrame>
        </mc:Choice>
        <mc:Fallback xmlns="">
          <p:pic>
            <p:nvPicPr>
              <p:cNvPr id="6" name="Slayt Önizlemesi 5">
                <a:hlinkClick r:id="rId19" action="ppaction://hlinksldjump"/>
                <a:extLst>
                  <a:ext uri="{FF2B5EF4-FFF2-40B4-BE49-F238E27FC236}">
                    <a16:creationId xmlns:a16="http://schemas.microsoft.com/office/drawing/2014/main" id="{0616EABD-9617-2BBD-DA8B-7B2DCD35C8FF}"/>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8383973" y="412020"/>
                <a:ext cx="3298553" cy="3382740"/>
              </a:xfrm>
              <a:prstGeom prst="rect">
                <a:avLst/>
              </a:prstGeom>
            </p:spPr>
          </p:pic>
        </mc:Fallback>
      </mc:AlternateContent>
    </p:spTree>
    <p:extLst>
      <p:ext uri="{BB962C8B-B14F-4D97-AF65-F5344CB8AC3E}">
        <p14:creationId xmlns:p14="http://schemas.microsoft.com/office/powerpoint/2010/main" val="351075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BF0572F2-96CE-B1BF-D36D-FE009F69DD2A}"/>
              </a:ext>
            </a:extLst>
          </p:cNvPr>
          <p:cNvGrpSpPr/>
          <p:nvPr/>
        </p:nvGrpSpPr>
        <p:grpSpPr>
          <a:xfrm>
            <a:off x="-2303423" y="2923440"/>
            <a:ext cx="13384530" cy="1714500"/>
            <a:chOff x="-3114040" y="3048000"/>
            <a:chExt cx="13384530" cy="1714500"/>
          </a:xfrm>
        </p:grpSpPr>
        <mc:AlternateContent xmlns:mc="http://schemas.openxmlformats.org/markup-compatibility/2006" xmlns:pslz="http://schemas.microsoft.com/office/powerpoint/2016/slidezoom">
          <mc:Choice Requires="pslz">
            <p:graphicFrame>
              <p:nvGraphicFramePr>
                <p:cNvPr id="5" name="Slayt Önizlemesi 4">
                  <a:extLst>
                    <a:ext uri="{FF2B5EF4-FFF2-40B4-BE49-F238E27FC236}">
                      <a16:creationId xmlns:a16="http://schemas.microsoft.com/office/drawing/2014/main" id="{683FCA59-A7C9-D278-1A49-BB055A2B4558}"/>
                    </a:ext>
                  </a:extLst>
                </p:cNvPr>
                <p:cNvGraphicFramePr>
                  <a:graphicFrameLocks noChangeAspect="1"/>
                </p:cNvGraphicFramePr>
                <p:nvPr/>
              </p:nvGraphicFramePr>
              <p:xfrm>
                <a:off x="-3114040" y="3048000"/>
                <a:ext cx="3048000" cy="1714500"/>
              </p:xfrm>
              <a:graphic>
                <a:graphicData uri="http://schemas.microsoft.com/office/powerpoint/2016/slidezoom">
                  <pslz:sldZm>
                    <pslz:sldZmObj sldId="272" cId="634781501">
                      <pslz:zmPr id="{A1223EA6-E0E5-4F1A-8F92-7CB4D9A7D098}"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5" name="Slayt Önizlemesi 4">
                  <a:hlinkClick r:id="rId6" action="ppaction://hlinksldjump"/>
                  <a:extLst>
                    <a:ext uri="{FF2B5EF4-FFF2-40B4-BE49-F238E27FC236}">
                      <a16:creationId xmlns:a16="http://schemas.microsoft.com/office/drawing/2014/main" id="{683FCA59-A7C9-D278-1A49-BB055A2B4558}"/>
                    </a:ext>
                  </a:extLst>
                </p:cNvPr>
                <p:cNvPicPr>
                  <a:picLocks noGrp="1" noRot="1" noChangeAspect="1" noMove="1" noResize="1" noEditPoints="1" noAdjustHandles="1" noChangeArrowheads="1" noChangeShapeType="1"/>
                </p:cNvPicPr>
                <p:nvPr/>
              </p:nvPicPr>
              <p:blipFill>
                <a:blip r:embed="rId5"/>
                <a:stretch>
                  <a:fillRect/>
                </a:stretch>
              </p:blipFill>
              <p:spPr>
                <a:xfrm>
                  <a:off x="461264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ayt Önizlemesi 6">
                  <a:extLst>
                    <a:ext uri="{FF2B5EF4-FFF2-40B4-BE49-F238E27FC236}">
                      <a16:creationId xmlns:a16="http://schemas.microsoft.com/office/drawing/2014/main" id="{5F37DE01-BBD1-39F2-3D52-3DE0789A2B08}"/>
                    </a:ext>
                  </a:extLst>
                </p:cNvPr>
                <p:cNvGraphicFramePr>
                  <a:graphicFrameLocks noChangeAspect="1"/>
                </p:cNvGraphicFramePr>
                <p:nvPr/>
              </p:nvGraphicFramePr>
              <p:xfrm>
                <a:off x="331470" y="3048000"/>
                <a:ext cx="3048000" cy="1714500"/>
              </p:xfrm>
              <a:graphic>
                <a:graphicData uri="http://schemas.microsoft.com/office/powerpoint/2016/slidezoom">
                  <pslz:sldZm>
                    <pslz:sldZmObj sldId="273" cId="328178178">
                      <pslz:zmPr id="{D5B3DBF6-A247-4064-B291-BA57F32292D8}"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7" name="Slayt Önizlemesi 6">
                  <a:hlinkClick r:id="rId8" action="ppaction://hlinksldjump"/>
                  <a:extLst>
                    <a:ext uri="{FF2B5EF4-FFF2-40B4-BE49-F238E27FC236}">
                      <a16:creationId xmlns:a16="http://schemas.microsoft.com/office/drawing/2014/main" id="{5F37DE01-BBD1-39F2-3D52-3DE0789A2B08}"/>
                    </a:ext>
                  </a:extLst>
                </p:cNvPr>
                <p:cNvPicPr>
                  <a:picLocks noGrp="1" noRot="1" noChangeAspect="1" noMove="1" noResize="1" noEditPoints="1" noAdjustHandles="1" noChangeArrowheads="1" noChangeShapeType="1"/>
                </p:cNvPicPr>
                <p:nvPr/>
              </p:nvPicPr>
              <p:blipFill>
                <a:blip r:embed="rId9"/>
                <a:stretch>
                  <a:fillRect/>
                </a:stretch>
              </p:blipFill>
              <p:spPr>
                <a:xfrm>
                  <a:off x="805815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ayt Önizlemesi 8">
                  <a:extLst>
                    <a:ext uri="{FF2B5EF4-FFF2-40B4-BE49-F238E27FC236}">
                      <a16:creationId xmlns:a16="http://schemas.microsoft.com/office/drawing/2014/main" id="{6AC8DE42-C152-C44C-25FD-B3A02A44631F}"/>
                    </a:ext>
                  </a:extLst>
                </p:cNvPr>
                <p:cNvGraphicFramePr>
                  <a:graphicFrameLocks noChangeAspect="1"/>
                </p:cNvGraphicFramePr>
                <p:nvPr/>
              </p:nvGraphicFramePr>
              <p:xfrm>
                <a:off x="3776980" y="3048000"/>
                <a:ext cx="3048000" cy="1714500"/>
              </p:xfrm>
              <a:graphic>
                <a:graphicData uri="http://schemas.microsoft.com/office/powerpoint/2016/slidezoom">
                  <pslz:sldZm>
                    <pslz:sldZmObj sldId="274" cId="1909773058">
                      <pslz:zmPr id="{3D09D780-B92D-49D3-BA95-088D985A321B}"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9" name="Slayt Önizlemesi 8">
                  <a:hlinkClick r:id="rId11" action="ppaction://hlinksldjump"/>
                  <a:extLst>
                    <a:ext uri="{FF2B5EF4-FFF2-40B4-BE49-F238E27FC236}">
                      <a16:creationId xmlns:a16="http://schemas.microsoft.com/office/drawing/2014/main" id="{6AC8DE42-C152-C44C-25FD-B3A02A44631F}"/>
                    </a:ext>
                  </a:extLst>
                </p:cNvPr>
                <p:cNvPicPr>
                  <a:picLocks noGrp="1" noRot="1" noChangeAspect="1" noMove="1" noResize="1" noEditPoints="1" noAdjustHandles="1" noChangeArrowheads="1" noChangeShapeType="1"/>
                </p:cNvPicPr>
                <p:nvPr/>
              </p:nvPicPr>
              <p:blipFill>
                <a:blip r:embed="rId12"/>
                <a:stretch>
                  <a:fillRect/>
                </a:stretch>
              </p:blipFill>
              <p:spPr>
                <a:xfrm>
                  <a:off x="1150366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ayt Önizlemesi 10">
                  <a:extLst>
                    <a:ext uri="{FF2B5EF4-FFF2-40B4-BE49-F238E27FC236}">
                      <a16:creationId xmlns:a16="http://schemas.microsoft.com/office/drawing/2014/main" id="{47500A48-F370-16DC-D949-9CFF1536E9C0}"/>
                    </a:ext>
                  </a:extLst>
                </p:cNvPr>
                <p:cNvGraphicFramePr>
                  <a:graphicFrameLocks noChangeAspect="1"/>
                </p:cNvGraphicFramePr>
                <p:nvPr/>
              </p:nvGraphicFramePr>
              <p:xfrm>
                <a:off x="7222490" y="3048000"/>
                <a:ext cx="3048000" cy="1714500"/>
              </p:xfrm>
              <a:graphic>
                <a:graphicData uri="http://schemas.microsoft.com/office/powerpoint/2016/slidezoom">
                  <pslz:sldZm>
                    <pslz:sldZmObj sldId="267" cId="3450051167">
                      <pslz:zmPr id="{EFD251EA-A9F5-47B9-AC17-B505B35BE18D}"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1" name="Slayt Önizlemesi 10">
                  <a:hlinkClick r:id="rId14" action="ppaction://hlinksldjump"/>
                  <a:extLst>
                    <a:ext uri="{FF2B5EF4-FFF2-40B4-BE49-F238E27FC236}">
                      <a16:creationId xmlns:a16="http://schemas.microsoft.com/office/drawing/2014/main" id="{47500A48-F370-16DC-D949-9CFF1536E9C0}"/>
                    </a:ext>
                  </a:extLst>
                </p:cNvPr>
                <p:cNvPicPr>
                  <a:picLocks noGrp="1" noRot="1" noChangeAspect="1" noMove="1" noResize="1" noEditPoints="1" noAdjustHandles="1" noChangeArrowheads="1" noChangeShapeType="1"/>
                </p:cNvPicPr>
                <p:nvPr/>
              </p:nvPicPr>
              <p:blipFill>
                <a:blip r:embed="rId15"/>
                <a:stretch>
                  <a:fillRect/>
                </a:stretch>
              </p:blipFill>
              <p:spPr>
                <a:xfrm>
                  <a:off x="14949170" y="2923440"/>
                  <a:ext cx="3048000" cy="1714500"/>
                </a:xfrm>
                <a:prstGeom prst="rect">
                  <a:avLst/>
                </a:prstGeom>
                <a:ln w="3175">
                  <a:noFill/>
                </a:ln>
                <a:effectLst>
                  <a:reflection blurRad="6350" stA="52000" endA="300" endPos="35000" dir="5400000" sy="-100000" algn="bl" rotWithShape="0"/>
                </a:effectLst>
              </p:spPr>
            </p:pic>
          </mc:Fallback>
        </mc:AlternateContent>
      </p:grpSp>
      <p:pic>
        <p:nvPicPr>
          <p:cNvPr id="21" name="Grafik 20" descr="Sağa Doğru Şapka Karakteri ana hat">
            <a:hlinkClick r:id="" action="ppaction://hlinkshowjump?jump=nextslide"/>
            <a:extLst>
              <a:ext uri="{FF2B5EF4-FFF2-40B4-BE49-F238E27FC236}">
                <a16:creationId xmlns:a16="http://schemas.microsoft.com/office/drawing/2014/main" id="{C7F60460-FDB8-6C92-A016-3420A64373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969625" y="3414930"/>
            <a:ext cx="670560" cy="731520"/>
          </a:xfrm>
          <a:prstGeom prst="rect">
            <a:avLst/>
          </a:prstGeom>
        </p:spPr>
      </p:pic>
      <p:pic>
        <p:nvPicPr>
          <p:cNvPr id="22" name="Grafik 21" descr="Sağa Doğru Şapka Karakteri ana hat">
            <a:hlinkClick r:id="" action="ppaction://hlinkshowjump?jump=previousslide"/>
            <a:extLst>
              <a:ext uri="{FF2B5EF4-FFF2-40B4-BE49-F238E27FC236}">
                <a16:creationId xmlns:a16="http://schemas.microsoft.com/office/drawing/2014/main" id="{CDE18F05-1CA1-3D37-8F09-86390667490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4078605" y="3414930"/>
            <a:ext cx="670560" cy="731520"/>
          </a:xfrm>
          <a:prstGeom prst="rect">
            <a:avLst/>
          </a:prstGeom>
        </p:spPr>
      </p:pic>
      <p:sp>
        <p:nvSpPr>
          <p:cNvPr id="2" name="Dikdörtgen 1">
            <a:extLst>
              <a:ext uri="{FF2B5EF4-FFF2-40B4-BE49-F238E27FC236}">
                <a16:creationId xmlns:a16="http://schemas.microsoft.com/office/drawing/2014/main" id="{22688612-86EE-A073-83DD-64BE0E338A9E}"/>
              </a:ext>
            </a:extLst>
          </p:cNvPr>
          <p:cNvSpPr/>
          <p:nvPr/>
        </p:nvSpPr>
        <p:spPr>
          <a:xfrm>
            <a:off x="3977474" y="968718"/>
            <a:ext cx="423705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22225">
                  <a:solidFill>
                    <a:srgbClr val="00B0F0"/>
                  </a:solidFill>
                  <a:prstDash val="sysDot"/>
                </a:ln>
                <a:solidFill>
                  <a:prstClr val="black">
                    <a:lumMod val="85000"/>
                    <a:lumOff val="15000"/>
                  </a:prstClr>
                </a:solidFill>
                <a:effectLst>
                  <a:glow rad="228600">
                    <a:srgbClr val="10CF9B">
                      <a:satMod val="175000"/>
                      <a:alpha val="40000"/>
                    </a:srgbClr>
                  </a:glow>
                </a:effectLst>
                <a:uLnTx/>
                <a:uFillTx/>
                <a:latin typeface="Calibri" panose="020F0502020204030204"/>
                <a:ea typeface="+mn-ea"/>
                <a:cs typeface="+mn-cs"/>
              </a:rPr>
              <a:t>SHARK POKER</a:t>
            </a:r>
            <a:endParaRPr kumimoji="0" lang="tr-TR" sz="5400" b="1" i="0" u="none" strike="noStrike" kern="1200" cap="none" spc="0" normalizeH="0" baseline="0" noProof="0" dirty="0">
              <a:ln w="22225">
                <a:solidFill>
                  <a:srgbClr val="00B0F0"/>
                </a:solidFill>
                <a:prstDash val="sysDot"/>
              </a:ln>
              <a:solidFill>
                <a:prstClr val="black">
                  <a:lumMod val="85000"/>
                  <a:lumOff val="15000"/>
                </a:prstClr>
              </a:solidFill>
              <a:effectLst>
                <a:glow rad="228600">
                  <a:srgbClr val="10CF9B">
                    <a:satMod val="175000"/>
                    <a:alpha val="40000"/>
                  </a:srgbClr>
                </a:glow>
              </a:effectLst>
              <a:uLnTx/>
              <a:uFillTx/>
              <a:latin typeface="Calibri" panose="020F0502020204030204"/>
              <a:ea typeface="+mn-ea"/>
              <a:cs typeface="+mn-cs"/>
            </a:endParaRPr>
          </a:p>
        </p:txBody>
      </p:sp>
    </p:spTree>
    <p:extLst>
      <p:ext uri="{BB962C8B-B14F-4D97-AF65-F5344CB8AC3E}">
        <p14:creationId xmlns:p14="http://schemas.microsoft.com/office/powerpoint/2010/main" val="2601907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BF0572F2-96CE-B1BF-D36D-FE009F69DD2A}"/>
              </a:ext>
            </a:extLst>
          </p:cNvPr>
          <p:cNvGrpSpPr/>
          <p:nvPr/>
        </p:nvGrpSpPr>
        <p:grpSpPr>
          <a:xfrm>
            <a:off x="-5754567" y="2923440"/>
            <a:ext cx="13384530" cy="1714500"/>
            <a:chOff x="-3114040" y="3048000"/>
            <a:chExt cx="13384530" cy="1714500"/>
          </a:xfrm>
        </p:grpSpPr>
        <mc:AlternateContent xmlns:mc="http://schemas.openxmlformats.org/markup-compatibility/2006" xmlns:pslz="http://schemas.microsoft.com/office/powerpoint/2016/slidezoom">
          <mc:Choice Requires="pslz">
            <p:graphicFrame>
              <p:nvGraphicFramePr>
                <p:cNvPr id="5" name="Slayt Önizlemesi 4">
                  <a:extLst>
                    <a:ext uri="{FF2B5EF4-FFF2-40B4-BE49-F238E27FC236}">
                      <a16:creationId xmlns:a16="http://schemas.microsoft.com/office/drawing/2014/main" id="{683FCA59-A7C9-D278-1A49-BB055A2B4558}"/>
                    </a:ext>
                  </a:extLst>
                </p:cNvPr>
                <p:cNvGraphicFramePr>
                  <a:graphicFrameLocks noChangeAspect="1"/>
                </p:cNvGraphicFramePr>
                <p:nvPr/>
              </p:nvGraphicFramePr>
              <p:xfrm>
                <a:off x="-3114040" y="3048000"/>
                <a:ext cx="3048000" cy="1714500"/>
              </p:xfrm>
              <a:graphic>
                <a:graphicData uri="http://schemas.microsoft.com/office/powerpoint/2016/slidezoom">
                  <pslz:sldZm>
                    <pslz:sldZmObj sldId="272" cId="634781501">
                      <pslz:zmPr id="{A1223EA6-E0E5-4F1A-8F92-7CB4D9A7D098}"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5" name="Slayt Önizlemesi 4">
                  <a:hlinkClick r:id="rId6" action="ppaction://hlinksldjump"/>
                  <a:extLst>
                    <a:ext uri="{FF2B5EF4-FFF2-40B4-BE49-F238E27FC236}">
                      <a16:creationId xmlns:a16="http://schemas.microsoft.com/office/drawing/2014/main" id="{683FCA59-A7C9-D278-1A49-BB055A2B4558}"/>
                    </a:ext>
                  </a:extLst>
                </p:cNvPr>
                <p:cNvPicPr>
                  <a:picLocks noGrp="1" noRot="1" noChangeAspect="1" noMove="1" noResize="1" noEditPoints="1" noAdjustHandles="1" noChangeArrowheads="1" noChangeShapeType="1"/>
                </p:cNvPicPr>
                <p:nvPr/>
              </p:nvPicPr>
              <p:blipFill>
                <a:blip r:embed="rId5"/>
                <a:stretch>
                  <a:fillRect/>
                </a:stretch>
              </p:blipFill>
              <p:spPr>
                <a:xfrm>
                  <a:off x="461264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ayt Önizlemesi 6">
                  <a:extLst>
                    <a:ext uri="{FF2B5EF4-FFF2-40B4-BE49-F238E27FC236}">
                      <a16:creationId xmlns:a16="http://schemas.microsoft.com/office/drawing/2014/main" id="{5F37DE01-BBD1-39F2-3D52-3DE0789A2B08}"/>
                    </a:ext>
                  </a:extLst>
                </p:cNvPr>
                <p:cNvGraphicFramePr>
                  <a:graphicFrameLocks noChangeAspect="1"/>
                </p:cNvGraphicFramePr>
                <p:nvPr/>
              </p:nvGraphicFramePr>
              <p:xfrm>
                <a:off x="331470" y="3048000"/>
                <a:ext cx="3048000" cy="1714500"/>
              </p:xfrm>
              <a:graphic>
                <a:graphicData uri="http://schemas.microsoft.com/office/powerpoint/2016/slidezoom">
                  <pslz:sldZm>
                    <pslz:sldZmObj sldId="273" cId="328178178">
                      <pslz:zmPr id="{D5B3DBF6-A247-4064-B291-BA57F32292D8}"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7" name="Slayt Önizlemesi 6">
                  <a:hlinkClick r:id="rId8" action="ppaction://hlinksldjump"/>
                  <a:extLst>
                    <a:ext uri="{FF2B5EF4-FFF2-40B4-BE49-F238E27FC236}">
                      <a16:creationId xmlns:a16="http://schemas.microsoft.com/office/drawing/2014/main" id="{5F37DE01-BBD1-39F2-3D52-3DE0789A2B08}"/>
                    </a:ext>
                  </a:extLst>
                </p:cNvPr>
                <p:cNvPicPr>
                  <a:picLocks noGrp="1" noRot="1" noChangeAspect="1" noMove="1" noResize="1" noEditPoints="1" noAdjustHandles="1" noChangeArrowheads="1" noChangeShapeType="1"/>
                </p:cNvPicPr>
                <p:nvPr/>
              </p:nvPicPr>
              <p:blipFill>
                <a:blip r:embed="rId9"/>
                <a:stretch>
                  <a:fillRect/>
                </a:stretch>
              </p:blipFill>
              <p:spPr>
                <a:xfrm>
                  <a:off x="805815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ayt Önizlemesi 8">
                  <a:extLst>
                    <a:ext uri="{FF2B5EF4-FFF2-40B4-BE49-F238E27FC236}">
                      <a16:creationId xmlns:a16="http://schemas.microsoft.com/office/drawing/2014/main" id="{6AC8DE42-C152-C44C-25FD-B3A02A44631F}"/>
                    </a:ext>
                  </a:extLst>
                </p:cNvPr>
                <p:cNvGraphicFramePr>
                  <a:graphicFrameLocks noChangeAspect="1"/>
                </p:cNvGraphicFramePr>
                <p:nvPr/>
              </p:nvGraphicFramePr>
              <p:xfrm>
                <a:off x="3776980" y="3048000"/>
                <a:ext cx="3048000" cy="1714500"/>
              </p:xfrm>
              <a:graphic>
                <a:graphicData uri="http://schemas.microsoft.com/office/powerpoint/2016/slidezoom">
                  <pslz:sldZm>
                    <pslz:sldZmObj sldId="274" cId="1909773058">
                      <pslz:zmPr id="{3D09D780-B92D-49D3-BA95-088D985A321B}"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9" name="Slayt Önizlemesi 8">
                  <a:hlinkClick r:id="rId11" action="ppaction://hlinksldjump"/>
                  <a:extLst>
                    <a:ext uri="{FF2B5EF4-FFF2-40B4-BE49-F238E27FC236}">
                      <a16:creationId xmlns:a16="http://schemas.microsoft.com/office/drawing/2014/main" id="{6AC8DE42-C152-C44C-25FD-B3A02A44631F}"/>
                    </a:ext>
                  </a:extLst>
                </p:cNvPr>
                <p:cNvPicPr>
                  <a:picLocks noGrp="1" noRot="1" noChangeAspect="1" noMove="1" noResize="1" noEditPoints="1" noAdjustHandles="1" noChangeArrowheads="1" noChangeShapeType="1"/>
                </p:cNvPicPr>
                <p:nvPr/>
              </p:nvPicPr>
              <p:blipFill>
                <a:blip r:embed="rId12"/>
                <a:stretch>
                  <a:fillRect/>
                </a:stretch>
              </p:blipFill>
              <p:spPr>
                <a:xfrm>
                  <a:off x="1150366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ayt Önizlemesi 10">
                  <a:extLst>
                    <a:ext uri="{FF2B5EF4-FFF2-40B4-BE49-F238E27FC236}">
                      <a16:creationId xmlns:a16="http://schemas.microsoft.com/office/drawing/2014/main" id="{47500A48-F370-16DC-D949-9CFF1536E9C0}"/>
                    </a:ext>
                  </a:extLst>
                </p:cNvPr>
                <p:cNvGraphicFramePr>
                  <a:graphicFrameLocks noChangeAspect="1"/>
                </p:cNvGraphicFramePr>
                <p:nvPr/>
              </p:nvGraphicFramePr>
              <p:xfrm>
                <a:off x="7222490" y="3048000"/>
                <a:ext cx="3048000" cy="1714500"/>
              </p:xfrm>
              <a:graphic>
                <a:graphicData uri="http://schemas.microsoft.com/office/powerpoint/2016/slidezoom">
                  <pslz:sldZm>
                    <pslz:sldZmObj sldId="267" cId="3450051167">
                      <pslz:zmPr id="{EFD251EA-A9F5-47B9-AC17-B505B35BE18D}"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1" name="Slayt Önizlemesi 10">
                  <a:hlinkClick r:id="rId14" action="ppaction://hlinksldjump"/>
                  <a:extLst>
                    <a:ext uri="{FF2B5EF4-FFF2-40B4-BE49-F238E27FC236}">
                      <a16:creationId xmlns:a16="http://schemas.microsoft.com/office/drawing/2014/main" id="{47500A48-F370-16DC-D949-9CFF1536E9C0}"/>
                    </a:ext>
                  </a:extLst>
                </p:cNvPr>
                <p:cNvPicPr>
                  <a:picLocks noGrp="1" noRot="1" noChangeAspect="1" noMove="1" noResize="1" noEditPoints="1" noAdjustHandles="1" noChangeArrowheads="1" noChangeShapeType="1"/>
                </p:cNvPicPr>
                <p:nvPr/>
              </p:nvPicPr>
              <p:blipFill>
                <a:blip r:embed="rId15"/>
                <a:stretch>
                  <a:fillRect/>
                </a:stretch>
              </p:blipFill>
              <p:spPr>
                <a:xfrm>
                  <a:off x="14949170" y="2923440"/>
                  <a:ext cx="3048000" cy="1714500"/>
                </a:xfrm>
                <a:prstGeom prst="rect">
                  <a:avLst/>
                </a:prstGeom>
                <a:ln w="3175">
                  <a:noFill/>
                </a:ln>
                <a:effectLst>
                  <a:reflection blurRad="6350" stA="52000" endA="300" endPos="35000" dir="5400000" sy="-100000" algn="bl" rotWithShape="0"/>
                </a:effectLst>
              </p:spPr>
            </p:pic>
          </mc:Fallback>
        </mc:AlternateContent>
      </p:grpSp>
      <p:pic>
        <p:nvPicPr>
          <p:cNvPr id="21" name="Grafik 20" descr="Sağa Doğru Şapka Karakteri ana hat">
            <a:hlinkClick r:id="" action="ppaction://hlinkshowjump?jump=nextslide"/>
            <a:extLst>
              <a:ext uri="{FF2B5EF4-FFF2-40B4-BE49-F238E27FC236}">
                <a16:creationId xmlns:a16="http://schemas.microsoft.com/office/drawing/2014/main" id="{C7F60460-FDB8-6C92-A016-3420A64373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92000" y="3414930"/>
            <a:ext cx="670560" cy="731520"/>
          </a:xfrm>
          <a:prstGeom prst="rect">
            <a:avLst/>
          </a:prstGeom>
        </p:spPr>
      </p:pic>
      <p:pic>
        <p:nvPicPr>
          <p:cNvPr id="22" name="Grafik 21" descr="Sağa Doğru Şapka Karakteri ana hat">
            <a:hlinkClick r:id="" action="ppaction://hlinkshowjump?jump=previousslide"/>
            <a:extLst>
              <a:ext uri="{FF2B5EF4-FFF2-40B4-BE49-F238E27FC236}">
                <a16:creationId xmlns:a16="http://schemas.microsoft.com/office/drawing/2014/main" id="{CDE18F05-1CA1-3D37-8F09-86390667490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4078605" y="3414930"/>
            <a:ext cx="670560" cy="731520"/>
          </a:xfrm>
          <a:prstGeom prst="rect">
            <a:avLst/>
          </a:prstGeom>
        </p:spPr>
      </p:pic>
      <p:sp>
        <p:nvSpPr>
          <p:cNvPr id="2" name="Dikdörtgen 1">
            <a:extLst>
              <a:ext uri="{FF2B5EF4-FFF2-40B4-BE49-F238E27FC236}">
                <a16:creationId xmlns:a16="http://schemas.microsoft.com/office/drawing/2014/main" id="{22688612-86EE-A073-83DD-64BE0E338A9E}"/>
              </a:ext>
            </a:extLst>
          </p:cNvPr>
          <p:cNvSpPr/>
          <p:nvPr/>
        </p:nvSpPr>
        <p:spPr>
          <a:xfrm>
            <a:off x="3977474" y="968718"/>
            <a:ext cx="423705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22225">
                  <a:solidFill>
                    <a:srgbClr val="00B0F0"/>
                  </a:solidFill>
                  <a:prstDash val="sysDot"/>
                </a:ln>
                <a:solidFill>
                  <a:prstClr val="black">
                    <a:lumMod val="85000"/>
                    <a:lumOff val="15000"/>
                  </a:prstClr>
                </a:solidFill>
                <a:effectLst>
                  <a:glow rad="228600">
                    <a:srgbClr val="10CF9B">
                      <a:satMod val="175000"/>
                      <a:alpha val="40000"/>
                    </a:srgbClr>
                  </a:glow>
                </a:effectLst>
                <a:uLnTx/>
                <a:uFillTx/>
                <a:latin typeface="Calibri" panose="020F0502020204030204"/>
                <a:ea typeface="+mn-ea"/>
                <a:cs typeface="+mn-cs"/>
              </a:rPr>
              <a:t>SHARK POKER</a:t>
            </a:r>
            <a:endParaRPr kumimoji="0" lang="tr-TR" sz="5400" b="1" i="0" u="none" strike="noStrike" kern="1200" cap="none" spc="0" normalizeH="0" baseline="0" noProof="0" dirty="0">
              <a:ln w="22225">
                <a:solidFill>
                  <a:srgbClr val="00B0F0"/>
                </a:solidFill>
                <a:prstDash val="sysDot"/>
              </a:ln>
              <a:solidFill>
                <a:prstClr val="black">
                  <a:lumMod val="85000"/>
                  <a:lumOff val="15000"/>
                </a:prstClr>
              </a:solidFill>
              <a:effectLst>
                <a:glow rad="228600">
                  <a:srgbClr val="10CF9B">
                    <a:satMod val="175000"/>
                    <a:alpha val="40000"/>
                  </a:srgbClr>
                </a:glow>
              </a:effectLst>
              <a:uLnTx/>
              <a:uFillTx/>
              <a:latin typeface="Calibri" panose="020F0502020204030204"/>
              <a:ea typeface="+mn-ea"/>
              <a:cs typeface="+mn-cs"/>
            </a:endParaRPr>
          </a:p>
        </p:txBody>
      </p:sp>
    </p:spTree>
    <p:extLst>
      <p:ext uri="{BB962C8B-B14F-4D97-AF65-F5344CB8AC3E}">
        <p14:creationId xmlns:p14="http://schemas.microsoft.com/office/powerpoint/2010/main" val="3987611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ndicam 2023-04-14 15-26-27-703">
            <a:hlinkClick r:id="" action="ppaction://media"/>
            <a:extLst>
              <a:ext uri="{FF2B5EF4-FFF2-40B4-BE49-F238E27FC236}">
                <a16:creationId xmlns:a16="http://schemas.microsoft.com/office/drawing/2014/main" id="{2E041BC0-7616-9CA1-F54E-DB25CBC537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028" t="3789" r="22443" b="3787"/>
          <a:stretch/>
        </p:blipFill>
        <p:spPr>
          <a:xfrm>
            <a:off x="2598593" y="306480"/>
            <a:ext cx="6994814" cy="632124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3478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 8">
            <a:extLst>
              <a:ext uri="{FF2B5EF4-FFF2-40B4-BE49-F238E27FC236}">
                <a16:creationId xmlns:a16="http://schemas.microsoft.com/office/drawing/2014/main" id="{70D4FAA8-B0E8-2248-967B-ED927846EB83}"/>
              </a:ext>
            </a:extLst>
          </p:cNvPr>
          <p:cNvGrpSpPr/>
          <p:nvPr/>
        </p:nvGrpSpPr>
        <p:grpSpPr>
          <a:xfrm>
            <a:off x="81078" y="332508"/>
            <a:ext cx="11939003" cy="6192981"/>
            <a:chOff x="81078" y="332508"/>
            <a:chExt cx="11939003" cy="6192981"/>
          </a:xfrm>
        </p:grpSpPr>
        <p:sp>
          <p:nvSpPr>
            <p:cNvPr id="10" name="Dikdörtgen 9">
              <a:extLst>
                <a:ext uri="{FF2B5EF4-FFF2-40B4-BE49-F238E27FC236}">
                  <a16:creationId xmlns:a16="http://schemas.microsoft.com/office/drawing/2014/main" id="{CE17E926-EDB3-4044-CBCB-0EB2FFC2D904}"/>
                </a:ext>
              </a:extLst>
            </p:cNvPr>
            <p:cNvSpPr/>
            <p:nvPr/>
          </p:nvSpPr>
          <p:spPr>
            <a:xfrm>
              <a:off x="81078" y="332508"/>
              <a:ext cx="3812180" cy="6192981"/>
            </a:xfrm>
            <a:prstGeom prst="rect">
              <a:avLst/>
            </a:prstGeom>
            <a:solidFill>
              <a:schemeClr val="accent5">
                <a:lumMod val="60000"/>
                <a:lumOff val="40000"/>
                <a:alpha val="95000"/>
              </a:schemeClr>
            </a:solidFill>
            <a:ln>
              <a:solidFill>
                <a:srgbClr val="007C00"/>
              </a:solidFill>
            </a:ln>
            <a:effectLst>
              <a:outerShdw blurRad="50800" dist="165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kdörtgen 10">
              <a:extLst>
                <a:ext uri="{FF2B5EF4-FFF2-40B4-BE49-F238E27FC236}">
                  <a16:creationId xmlns:a16="http://schemas.microsoft.com/office/drawing/2014/main" id="{CC9321B3-44E2-8005-866B-824C58287483}"/>
                </a:ext>
              </a:extLst>
            </p:cNvPr>
            <p:cNvSpPr/>
            <p:nvPr/>
          </p:nvSpPr>
          <p:spPr>
            <a:xfrm>
              <a:off x="4144489" y="332508"/>
              <a:ext cx="3812180" cy="6192981"/>
            </a:xfrm>
            <a:prstGeom prst="rect">
              <a:avLst/>
            </a:prstGeom>
            <a:solidFill>
              <a:schemeClr val="accent5">
                <a:lumMod val="60000"/>
                <a:lumOff val="40000"/>
                <a:alpha val="95000"/>
              </a:schemeClr>
            </a:solidFill>
            <a:ln>
              <a:solidFill>
                <a:srgbClr val="007C00"/>
              </a:solidFill>
            </a:ln>
            <a:effectLst>
              <a:outerShdw blurRad="50800" dist="165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ikdörtgen 11">
              <a:extLst>
                <a:ext uri="{FF2B5EF4-FFF2-40B4-BE49-F238E27FC236}">
                  <a16:creationId xmlns:a16="http://schemas.microsoft.com/office/drawing/2014/main" id="{865D1177-6782-FA89-8461-24E89E3B4DB3}"/>
                </a:ext>
              </a:extLst>
            </p:cNvPr>
            <p:cNvSpPr/>
            <p:nvPr/>
          </p:nvSpPr>
          <p:spPr>
            <a:xfrm>
              <a:off x="8207901" y="332508"/>
              <a:ext cx="3812180" cy="6192981"/>
            </a:xfrm>
            <a:prstGeom prst="rect">
              <a:avLst/>
            </a:prstGeom>
            <a:solidFill>
              <a:schemeClr val="accent5">
                <a:lumMod val="60000"/>
                <a:lumOff val="40000"/>
                <a:alpha val="95000"/>
              </a:schemeClr>
            </a:solidFill>
            <a:ln>
              <a:solidFill>
                <a:srgbClr val="007C00"/>
              </a:solidFill>
            </a:ln>
            <a:effectLst>
              <a:outerShdw blurRad="50800" dist="165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Resim 5">
            <a:extLst>
              <a:ext uri="{FF2B5EF4-FFF2-40B4-BE49-F238E27FC236}">
                <a16:creationId xmlns:a16="http://schemas.microsoft.com/office/drawing/2014/main" id="{BBF4F38A-5D93-E34B-191B-868DB7CC8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19" y="1782367"/>
            <a:ext cx="3638081" cy="3356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Resim 3">
            <a:extLst>
              <a:ext uri="{FF2B5EF4-FFF2-40B4-BE49-F238E27FC236}">
                <a16:creationId xmlns:a16="http://schemas.microsoft.com/office/drawing/2014/main" id="{01DA02A7-E3EA-0DB7-C445-86C578E0F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484" y="1782367"/>
            <a:ext cx="3688056" cy="3356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Resim 4">
            <a:extLst>
              <a:ext uri="{FF2B5EF4-FFF2-40B4-BE49-F238E27FC236}">
                <a16:creationId xmlns:a16="http://schemas.microsoft.com/office/drawing/2014/main" id="{D1B2E926-5102-347B-CC66-83FE12766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8524" y="1796100"/>
            <a:ext cx="3667950" cy="3328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817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 16">
            <a:extLst>
              <a:ext uri="{FF2B5EF4-FFF2-40B4-BE49-F238E27FC236}">
                <a16:creationId xmlns:a16="http://schemas.microsoft.com/office/drawing/2014/main" id="{323AE0F1-3CED-3AAB-4F43-5640821BCDCF}"/>
              </a:ext>
            </a:extLst>
          </p:cNvPr>
          <p:cNvGrpSpPr/>
          <p:nvPr/>
        </p:nvGrpSpPr>
        <p:grpSpPr>
          <a:xfrm>
            <a:off x="81078" y="332508"/>
            <a:ext cx="11939003" cy="6192981"/>
            <a:chOff x="81078" y="332508"/>
            <a:chExt cx="11939003" cy="6192981"/>
          </a:xfrm>
        </p:grpSpPr>
        <p:sp>
          <p:nvSpPr>
            <p:cNvPr id="8" name="Dikdörtgen 7">
              <a:extLst>
                <a:ext uri="{FF2B5EF4-FFF2-40B4-BE49-F238E27FC236}">
                  <a16:creationId xmlns:a16="http://schemas.microsoft.com/office/drawing/2014/main" id="{12CB6EC7-3248-5595-C70F-46AA652B2F7C}"/>
                </a:ext>
              </a:extLst>
            </p:cNvPr>
            <p:cNvSpPr/>
            <p:nvPr/>
          </p:nvSpPr>
          <p:spPr>
            <a:xfrm>
              <a:off x="81078" y="332508"/>
              <a:ext cx="3812180" cy="6192981"/>
            </a:xfrm>
            <a:prstGeom prst="rect">
              <a:avLst/>
            </a:prstGeom>
            <a:solidFill>
              <a:schemeClr val="accent5">
                <a:lumMod val="60000"/>
                <a:lumOff val="40000"/>
                <a:alpha val="95000"/>
              </a:schemeClr>
            </a:solidFill>
            <a:ln>
              <a:solidFill>
                <a:srgbClr val="007C00"/>
              </a:solidFill>
            </a:ln>
            <a:effectLst>
              <a:outerShdw blurRad="50800" dist="165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kdörtgen 10">
              <a:extLst>
                <a:ext uri="{FF2B5EF4-FFF2-40B4-BE49-F238E27FC236}">
                  <a16:creationId xmlns:a16="http://schemas.microsoft.com/office/drawing/2014/main" id="{4A84DBE5-B23B-FC3E-D515-AA1970D939DB}"/>
                </a:ext>
              </a:extLst>
            </p:cNvPr>
            <p:cNvSpPr/>
            <p:nvPr/>
          </p:nvSpPr>
          <p:spPr>
            <a:xfrm>
              <a:off x="4144489" y="332508"/>
              <a:ext cx="3812180" cy="6192981"/>
            </a:xfrm>
            <a:prstGeom prst="rect">
              <a:avLst/>
            </a:prstGeom>
            <a:solidFill>
              <a:schemeClr val="accent5">
                <a:lumMod val="60000"/>
                <a:lumOff val="40000"/>
                <a:alpha val="95000"/>
              </a:schemeClr>
            </a:solidFill>
            <a:ln>
              <a:solidFill>
                <a:srgbClr val="007C00"/>
              </a:solidFill>
            </a:ln>
            <a:effectLst>
              <a:outerShdw blurRad="50800" dist="165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kdörtgen 12">
              <a:extLst>
                <a:ext uri="{FF2B5EF4-FFF2-40B4-BE49-F238E27FC236}">
                  <a16:creationId xmlns:a16="http://schemas.microsoft.com/office/drawing/2014/main" id="{7599B2E8-0C7D-15EE-72D8-1F08A997E935}"/>
                </a:ext>
              </a:extLst>
            </p:cNvPr>
            <p:cNvSpPr/>
            <p:nvPr/>
          </p:nvSpPr>
          <p:spPr>
            <a:xfrm>
              <a:off x="8207901" y="332508"/>
              <a:ext cx="3812180" cy="6192981"/>
            </a:xfrm>
            <a:prstGeom prst="rect">
              <a:avLst/>
            </a:prstGeom>
            <a:solidFill>
              <a:schemeClr val="accent5">
                <a:lumMod val="60000"/>
                <a:lumOff val="40000"/>
                <a:alpha val="95000"/>
              </a:schemeClr>
            </a:solidFill>
            <a:ln>
              <a:solidFill>
                <a:srgbClr val="007C00"/>
              </a:solidFill>
            </a:ln>
            <a:effectLst>
              <a:outerShdw blurRad="50800" dist="165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Resim 6">
            <a:extLst>
              <a:ext uri="{FF2B5EF4-FFF2-40B4-BE49-F238E27FC236}">
                <a16:creationId xmlns:a16="http://schemas.microsoft.com/office/drawing/2014/main" id="{A2EA98E7-AF7E-31BB-29D7-546B35B06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09" y="1711037"/>
            <a:ext cx="3684628" cy="3343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Resim 2">
            <a:extLst>
              <a:ext uri="{FF2B5EF4-FFF2-40B4-BE49-F238E27FC236}">
                <a16:creationId xmlns:a16="http://schemas.microsoft.com/office/drawing/2014/main" id="{98EC552A-FE20-7B60-FC0C-814F61B4E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72" y="1711037"/>
            <a:ext cx="3568635" cy="3238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Resim 4">
            <a:extLst>
              <a:ext uri="{FF2B5EF4-FFF2-40B4-BE49-F238E27FC236}">
                <a16:creationId xmlns:a16="http://schemas.microsoft.com/office/drawing/2014/main" id="{64F97691-D624-EFEC-006F-30E097A91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3940" y="1711037"/>
            <a:ext cx="3599599" cy="3257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09773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 19">
            <a:extLst>
              <a:ext uri="{FF2B5EF4-FFF2-40B4-BE49-F238E27FC236}">
                <a16:creationId xmlns:a16="http://schemas.microsoft.com/office/drawing/2014/main" id="{DA4E89DB-EA13-1FEC-C7FF-9BB42A1876EA}"/>
              </a:ext>
            </a:extLst>
          </p:cNvPr>
          <p:cNvGrpSpPr/>
          <p:nvPr/>
        </p:nvGrpSpPr>
        <p:grpSpPr>
          <a:xfrm>
            <a:off x="81078" y="332508"/>
            <a:ext cx="11939003" cy="6192981"/>
            <a:chOff x="81078" y="332508"/>
            <a:chExt cx="11939003" cy="6192981"/>
          </a:xfrm>
        </p:grpSpPr>
        <p:sp>
          <p:nvSpPr>
            <p:cNvPr id="21" name="Dikdörtgen 20">
              <a:extLst>
                <a:ext uri="{FF2B5EF4-FFF2-40B4-BE49-F238E27FC236}">
                  <a16:creationId xmlns:a16="http://schemas.microsoft.com/office/drawing/2014/main" id="{7ACCFD9B-20DC-6D2F-9C55-05D077B3543F}"/>
                </a:ext>
              </a:extLst>
            </p:cNvPr>
            <p:cNvSpPr/>
            <p:nvPr/>
          </p:nvSpPr>
          <p:spPr>
            <a:xfrm>
              <a:off x="81078" y="332508"/>
              <a:ext cx="3812180" cy="6192981"/>
            </a:xfrm>
            <a:prstGeom prst="rect">
              <a:avLst/>
            </a:prstGeom>
            <a:solidFill>
              <a:schemeClr val="accent5">
                <a:lumMod val="60000"/>
                <a:lumOff val="40000"/>
                <a:alpha val="95000"/>
              </a:schemeClr>
            </a:solidFill>
            <a:ln>
              <a:solidFill>
                <a:srgbClr val="007C00"/>
              </a:solidFill>
            </a:ln>
            <a:effectLst>
              <a:outerShdw blurRad="50800" dist="165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ikdörtgen 21">
              <a:extLst>
                <a:ext uri="{FF2B5EF4-FFF2-40B4-BE49-F238E27FC236}">
                  <a16:creationId xmlns:a16="http://schemas.microsoft.com/office/drawing/2014/main" id="{DE21649D-5B94-F263-2954-53A58AB2E5FE}"/>
                </a:ext>
              </a:extLst>
            </p:cNvPr>
            <p:cNvSpPr/>
            <p:nvPr/>
          </p:nvSpPr>
          <p:spPr>
            <a:xfrm>
              <a:off x="4144489" y="332508"/>
              <a:ext cx="3812180" cy="6192981"/>
            </a:xfrm>
            <a:prstGeom prst="rect">
              <a:avLst/>
            </a:prstGeom>
            <a:solidFill>
              <a:schemeClr val="accent5">
                <a:lumMod val="60000"/>
                <a:lumOff val="40000"/>
                <a:alpha val="95000"/>
              </a:schemeClr>
            </a:solidFill>
            <a:ln>
              <a:solidFill>
                <a:srgbClr val="007C00"/>
              </a:solidFill>
            </a:ln>
            <a:effectLst>
              <a:outerShdw blurRad="50800" dist="165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Dikdörtgen 22">
              <a:extLst>
                <a:ext uri="{FF2B5EF4-FFF2-40B4-BE49-F238E27FC236}">
                  <a16:creationId xmlns:a16="http://schemas.microsoft.com/office/drawing/2014/main" id="{3952CB74-77B3-8BEE-A82B-CF15C132EE66}"/>
                </a:ext>
              </a:extLst>
            </p:cNvPr>
            <p:cNvSpPr/>
            <p:nvPr/>
          </p:nvSpPr>
          <p:spPr>
            <a:xfrm>
              <a:off x="8207901" y="332508"/>
              <a:ext cx="3812180" cy="6192981"/>
            </a:xfrm>
            <a:prstGeom prst="rect">
              <a:avLst/>
            </a:prstGeom>
            <a:solidFill>
              <a:schemeClr val="accent5">
                <a:lumMod val="60000"/>
                <a:lumOff val="40000"/>
                <a:alpha val="95000"/>
              </a:schemeClr>
            </a:solidFill>
            <a:ln>
              <a:solidFill>
                <a:srgbClr val="007C00"/>
              </a:solidFill>
            </a:ln>
            <a:effectLst>
              <a:outerShdw blurRad="50800" dist="165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Resim 17">
            <a:extLst>
              <a:ext uri="{FF2B5EF4-FFF2-40B4-BE49-F238E27FC236}">
                <a16:creationId xmlns:a16="http://schemas.microsoft.com/office/drawing/2014/main" id="{94A3F710-CEC3-8CD5-094E-2684322B3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64" y="1866036"/>
            <a:ext cx="3680277" cy="3358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Resim 16">
            <a:extLst>
              <a:ext uri="{FF2B5EF4-FFF2-40B4-BE49-F238E27FC236}">
                <a16:creationId xmlns:a16="http://schemas.microsoft.com/office/drawing/2014/main" id="{5AF0E614-785C-3877-77DE-0EAF62328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908" y="1866036"/>
            <a:ext cx="3680277" cy="3358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Resim 18">
            <a:extLst>
              <a:ext uri="{FF2B5EF4-FFF2-40B4-BE49-F238E27FC236}">
                <a16:creationId xmlns:a16="http://schemas.microsoft.com/office/drawing/2014/main" id="{A0A2279D-929F-F27A-50DC-1BD4848BF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7174" y="1866036"/>
            <a:ext cx="3710777" cy="3358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0051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52AF6262-5026-23D9-654C-BD1F70DE4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678" y="8785105"/>
            <a:ext cx="653140" cy="914400"/>
          </a:xfrm>
          <a:prstGeom prst="rect">
            <a:avLst/>
          </a:prstGeom>
        </p:spPr>
      </p:pic>
      <p:pic>
        <p:nvPicPr>
          <p:cNvPr id="7" name="Resim 6">
            <a:extLst>
              <a:ext uri="{FF2B5EF4-FFF2-40B4-BE49-F238E27FC236}">
                <a16:creationId xmlns:a16="http://schemas.microsoft.com/office/drawing/2014/main" id="{6851E4AC-B49D-FE18-4CB1-1168590638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134" y="8785105"/>
            <a:ext cx="653140" cy="914400"/>
          </a:xfrm>
          <a:prstGeom prst="rect">
            <a:avLst/>
          </a:prstGeom>
        </p:spPr>
      </p:pic>
      <p:pic>
        <p:nvPicPr>
          <p:cNvPr id="9" name="Resim 8">
            <a:extLst>
              <a:ext uri="{FF2B5EF4-FFF2-40B4-BE49-F238E27FC236}">
                <a16:creationId xmlns:a16="http://schemas.microsoft.com/office/drawing/2014/main" id="{A617A565-9D50-A722-22BD-34C5564173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430" y="7815398"/>
            <a:ext cx="653140" cy="914400"/>
          </a:xfrm>
          <a:prstGeom prst="rect">
            <a:avLst/>
          </a:prstGeom>
        </p:spPr>
      </p:pic>
      <p:pic>
        <p:nvPicPr>
          <p:cNvPr id="11" name="Resim 10" descr="logo içeren bir resim&#10;&#10;Açıklama otomatik olarak oluşturuldu">
            <a:extLst>
              <a:ext uri="{FF2B5EF4-FFF2-40B4-BE49-F238E27FC236}">
                <a16:creationId xmlns:a16="http://schemas.microsoft.com/office/drawing/2014/main" id="{6C750D96-94A7-4294-3A54-0878642E9D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4792" y="7815398"/>
            <a:ext cx="653140" cy="914400"/>
          </a:xfrm>
          <a:prstGeom prst="rect">
            <a:avLst/>
          </a:prstGeom>
        </p:spPr>
      </p:pic>
      <p:pic>
        <p:nvPicPr>
          <p:cNvPr id="14" name="Resim 13" descr="metin, kraliçe içeren bir resim&#10;&#10;Açıklama otomatik olarak oluşturuldu">
            <a:extLst>
              <a:ext uri="{FF2B5EF4-FFF2-40B4-BE49-F238E27FC236}">
                <a16:creationId xmlns:a16="http://schemas.microsoft.com/office/drawing/2014/main" id="{0C6D63D9-6113-7083-38CC-A0AEC535F3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4792" y="8785105"/>
            <a:ext cx="653140" cy="914400"/>
          </a:xfrm>
          <a:prstGeom prst="rect">
            <a:avLst/>
          </a:prstGeom>
        </p:spPr>
      </p:pic>
      <p:pic>
        <p:nvPicPr>
          <p:cNvPr id="16" name="Resim 15" descr="metin, kraliçe içeren bir resim&#10;&#10;Açıklama otomatik olarak oluşturuldu">
            <a:extLst>
              <a:ext uri="{FF2B5EF4-FFF2-40B4-BE49-F238E27FC236}">
                <a16:creationId xmlns:a16="http://schemas.microsoft.com/office/drawing/2014/main" id="{E8636DFA-951B-B326-458F-06034A7CAD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9020" y="8785105"/>
            <a:ext cx="653140" cy="914400"/>
          </a:xfrm>
          <a:prstGeom prst="rect">
            <a:avLst/>
          </a:prstGeom>
        </p:spPr>
      </p:pic>
      <p:pic>
        <p:nvPicPr>
          <p:cNvPr id="18" name="Resim 17" descr="metin, kraliçe içeren bir resim&#10;&#10;Açıklama otomatik olarak oluşturuldu">
            <a:extLst>
              <a:ext uri="{FF2B5EF4-FFF2-40B4-BE49-F238E27FC236}">
                <a16:creationId xmlns:a16="http://schemas.microsoft.com/office/drawing/2014/main" id="{252FE495-D117-214A-21B2-543EDD3564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35667" y="7815398"/>
            <a:ext cx="653140" cy="914400"/>
          </a:xfrm>
          <a:prstGeom prst="rect">
            <a:avLst/>
          </a:prstGeom>
        </p:spPr>
      </p:pic>
      <p:pic>
        <p:nvPicPr>
          <p:cNvPr id="20" name="Resim 19" descr="metin, kraliçe içeren bir resim&#10;&#10;Açıklama otomatik olarak oluşturuldu">
            <a:extLst>
              <a:ext uri="{FF2B5EF4-FFF2-40B4-BE49-F238E27FC236}">
                <a16:creationId xmlns:a16="http://schemas.microsoft.com/office/drawing/2014/main" id="{607318E2-0497-FCC7-4329-4889266073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7678" y="7815398"/>
            <a:ext cx="653140" cy="914400"/>
          </a:xfrm>
          <a:prstGeom prst="rect">
            <a:avLst/>
          </a:prstGeom>
        </p:spPr>
      </p:pic>
      <p:pic>
        <p:nvPicPr>
          <p:cNvPr id="22" name="Resim 21" descr="metin, kraliçe içeren bir resim&#10;&#10;Açıklama otomatik olarak oluşturuldu">
            <a:extLst>
              <a:ext uri="{FF2B5EF4-FFF2-40B4-BE49-F238E27FC236}">
                <a16:creationId xmlns:a16="http://schemas.microsoft.com/office/drawing/2014/main" id="{8161B975-681F-F27E-226E-569A8A7C45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41906" y="8785105"/>
            <a:ext cx="653140" cy="914400"/>
          </a:xfrm>
          <a:prstGeom prst="rect">
            <a:avLst/>
          </a:prstGeom>
        </p:spPr>
      </p:pic>
      <p:pic>
        <p:nvPicPr>
          <p:cNvPr id="26" name="Grafik 25" descr="Erkek profili  ana hat">
            <a:extLst>
              <a:ext uri="{FF2B5EF4-FFF2-40B4-BE49-F238E27FC236}">
                <a16:creationId xmlns:a16="http://schemas.microsoft.com/office/drawing/2014/main" id="{8EC61B66-0F00-74F1-2E27-5BA83E44C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7009" y="-1682455"/>
            <a:ext cx="1145689" cy="1145689"/>
          </a:xfrm>
          <a:prstGeom prst="rect">
            <a:avLst/>
          </a:prstGeom>
        </p:spPr>
      </p:pic>
      <p:sp>
        <p:nvSpPr>
          <p:cNvPr id="36" name="Metin kutusu 35">
            <a:extLst>
              <a:ext uri="{FF2B5EF4-FFF2-40B4-BE49-F238E27FC236}">
                <a16:creationId xmlns:a16="http://schemas.microsoft.com/office/drawing/2014/main" id="{F60C28DA-56D8-B477-3D99-AFCE685DAE8F}"/>
              </a:ext>
            </a:extLst>
          </p:cNvPr>
          <p:cNvSpPr txBox="1"/>
          <p:nvPr/>
        </p:nvSpPr>
        <p:spPr>
          <a:xfrm>
            <a:off x="8283116" y="7980210"/>
            <a:ext cx="447531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Community cards</a:t>
            </a:r>
          </a:p>
        </p:txBody>
      </p:sp>
      <p:sp>
        <p:nvSpPr>
          <p:cNvPr id="37" name="Metin kutusu 36">
            <a:extLst>
              <a:ext uri="{FF2B5EF4-FFF2-40B4-BE49-F238E27FC236}">
                <a16:creationId xmlns:a16="http://schemas.microsoft.com/office/drawing/2014/main" id="{6ED73881-66E7-5608-B046-F75ACF0F6D26}"/>
              </a:ext>
            </a:extLst>
          </p:cNvPr>
          <p:cNvSpPr txBox="1"/>
          <p:nvPr/>
        </p:nvSpPr>
        <p:spPr>
          <a:xfrm>
            <a:off x="2552700" y="3051601"/>
            <a:ext cx="7086600" cy="830997"/>
          </a:xfrm>
          <a:prstGeom prst="rect">
            <a:avLst/>
          </a:prstGeom>
          <a:solidFill>
            <a:schemeClr val="tx1"/>
          </a:solidFill>
          <a:ln>
            <a:solidFill>
              <a:schemeClr val="bg1"/>
            </a:solidFill>
          </a:ln>
        </p:spPr>
        <p:txBody>
          <a:bodyPr wrap="square" rtlCol="0">
            <a:spAutoFit/>
          </a:bodyPr>
          <a:lstStyle/>
          <a:p>
            <a:pPr algn="ctr"/>
            <a:endParaRPr lang="en-US" sz="4800" dirty="0">
              <a:solidFill>
                <a:schemeClr val="bg1"/>
              </a:solidFill>
              <a:effectLst/>
              <a:latin typeface="Castellar" panose="020A0402060406010301" pitchFamily="18" charset="0"/>
            </a:endParaRPr>
          </a:p>
        </p:txBody>
      </p:sp>
      <p:pic>
        <p:nvPicPr>
          <p:cNvPr id="39" name="Grafik 38" descr="Erkek profili  ana hat">
            <a:extLst>
              <a:ext uri="{FF2B5EF4-FFF2-40B4-BE49-F238E27FC236}">
                <a16:creationId xmlns:a16="http://schemas.microsoft.com/office/drawing/2014/main" id="{3370C501-5E5B-361A-621F-71FDC1C4558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16548" y="-1682455"/>
            <a:ext cx="1145689" cy="1145689"/>
          </a:xfrm>
          <a:prstGeom prst="rect">
            <a:avLst/>
          </a:prstGeom>
        </p:spPr>
      </p:pic>
      <p:grpSp>
        <p:nvGrpSpPr>
          <p:cNvPr id="13" name="Grup 12">
            <a:extLst>
              <a:ext uri="{FF2B5EF4-FFF2-40B4-BE49-F238E27FC236}">
                <a16:creationId xmlns:a16="http://schemas.microsoft.com/office/drawing/2014/main" id="{F4D90D22-4DC8-4270-E39C-414F938569FB}"/>
              </a:ext>
            </a:extLst>
          </p:cNvPr>
          <p:cNvGrpSpPr/>
          <p:nvPr/>
        </p:nvGrpSpPr>
        <p:grpSpPr>
          <a:xfrm>
            <a:off x="3246063" y="1058502"/>
            <a:ext cx="990451" cy="2824096"/>
            <a:chOff x="1488398" y="-101351"/>
            <a:chExt cx="990451" cy="2824096"/>
          </a:xfrm>
        </p:grpSpPr>
        <p:sp>
          <p:nvSpPr>
            <p:cNvPr id="10" name="Metin kutusu 9">
              <a:extLst>
                <a:ext uri="{FF2B5EF4-FFF2-40B4-BE49-F238E27FC236}">
                  <a16:creationId xmlns:a16="http://schemas.microsoft.com/office/drawing/2014/main" id="{71A5E992-0C5F-7E1A-A60B-31094DFFDD70}"/>
                </a:ext>
              </a:extLst>
            </p:cNvPr>
            <p:cNvSpPr txBox="1"/>
            <p:nvPr/>
          </p:nvSpPr>
          <p:spPr>
            <a:xfrm rot="17835763">
              <a:off x="1202212" y="590511"/>
              <a:ext cx="1968500" cy="584775"/>
            </a:xfrm>
            <a:prstGeom prst="rect">
              <a:avLst/>
            </a:prstGeom>
            <a:noFill/>
          </p:spPr>
          <p:txBody>
            <a:bodyPr wrap="square" rtlCol="0">
              <a:spAutoFit/>
            </a:bodyPr>
            <a:lstStyle/>
            <a:p>
              <a:r>
                <a:rPr lang="en-US" sz="3200" dirty="0">
                  <a:solidFill>
                    <a:schemeClr val="bg1"/>
                  </a:solidFill>
                </a:rPr>
                <a:t>Trillion</a:t>
              </a:r>
            </a:p>
          </p:txBody>
        </p:sp>
        <p:sp>
          <p:nvSpPr>
            <p:cNvPr id="12" name="Metin kutusu 11">
              <a:extLst>
                <a:ext uri="{FF2B5EF4-FFF2-40B4-BE49-F238E27FC236}">
                  <a16:creationId xmlns:a16="http://schemas.microsoft.com/office/drawing/2014/main" id="{F2476523-AD89-B2F6-B3DC-FA23B94682F3}"/>
                </a:ext>
              </a:extLst>
            </p:cNvPr>
            <p:cNvSpPr txBox="1"/>
            <p:nvPr/>
          </p:nvSpPr>
          <p:spPr>
            <a:xfrm>
              <a:off x="1488398" y="1891748"/>
              <a:ext cx="659622" cy="830997"/>
            </a:xfrm>
            <a:prstGeom prst="rect">
              <a:avLst/>
            </a:prstGeom>
            <a:noFill/>
            <a:ln>
              <a:noFill/>
            </a:ln>
          </p:spPr>
          <p:txBody>
            <a:bodyPr wrap="square" rtlCol="0">
              <a:spAutoFit/>
            </a:bodyPr>
            <a:lstStyle/>
            <a:p>
              <a:pPr algn="ctr"/>
              <a:r>
                <a:rPr lang="en-US" sz="4800" dirty="0">
                  <a:solidFill>
                    <a:schemeClr val="bg1"/>
                  </a:solidFill>
                  <a:effectLst/>
                  <a:latin typeface="Castellar" panose="020A0402060406010301" pitchFamily="18" charset="0"/>
                </a:rPr>
                <a:t>2.</a:t>
              </a:r>
            </a:p>
          </p:txBody>
        </p:sp>
      </p:grpSp>
      <p:grpSp>
        <p:nvGrpSpPr>
          <p:cNvPr id="15" name="Grup 14">
            <a:extLst>
              <a:ext uri="{FF2B5EF4-FFF2-40B4-BE49-F238E27FC236}">
                <a16:creationId xmlns:a16="http://schemas.microsoft.com/office/drawing/2014/main" id="{F0DC165D-F398-2E59-33F7-349B53FECC65}"/>
              </a:ext>
            </a:extLst>
          </p:cNvPr>
          <p:cNvGrpSpPr/>
          <p:nvPr/>
        </p:nvGrpSpPr>
        <p:grpSpPr>
          <a:xfrm>
            <a:off x="3601227" y="1068925"/>
            <a:ext cx="1534638" cy="2813673"/>
            <a:chOff x="1488398" y="-90928"/>
            <a:chExt cx="1534638" cy="2813673"/>
          </a:xfrm>
        </p:grpSpPr>
        <p:sp>
          <p:nvSpPr>
            <p:cNvPr id="17" name="Metin kutusu 16">
              <a:extLst>
                <a:ext uri="{FF2B5EF4-FFF2-40B4-BE49-F238E27FC236}">
                  <a16:creationId xmlns:a16="http://schemas.microsoft.com/office/drawing/2014/main" id="{39B3796D-CC9F-96BC-836A-9CE71C8A31A2}"/>
                </a:ext>
              </a:extLst>
            </p:cNvPr>
            <p:cNvSpPr txBox="1"/>
            <p:nvPr/>
          </p:nvSpPr>
          <p:spPr>
            <a:xfrm rot="17835763">
              <a:off x="1727149" y="600934"/>
              <a:ext cx="1968500" cy="584775"/>
            </a:xfrm>
            <a:prstGeom prst="rect">
              <a:avLst/>
            </a:prstGeom>
            <a:noFill/>
          </p:spPr>
          <p:txBody>
            <a:bodyPr wrap="square" rtlCol="0">
              <a:spAutoFit/>
            </a:bodyPr>
            <a:lstStyle/>
            <a:p>
              <a:r>
                <a:rPr lang="en-US" sz="3200" dirty="0">
                  <a:solidFill>
                    <a:schemeClr val="bg1"/>
                  </a:solidFill>
                </a:rPr>
                <a:t>Billion</a:t>
              </a:r>
            </a:p>
          </p:txBody>
        </p:sp>
        <p:sp>
          <p:nvSpPr>
            <p:cNvPr id="19" name="Metin kutusu 18">
              <a:extLst>
                <a:ext uri="{FF2B5EF4-FFF2-40B4-BE49-F238E27FC236}">
                  <a16:creationId xmlns:a16="http://schemas.microsoft.com/office/drawing/2014/main" id="{CD018B9D-7473-4B1D-D865-A464289EB10D}"/>
                </a:ext>
              </a:extLst>
            </p:cNvPr>
            <p:cNvSpPr txBox="1"/>
            <p:nvPr/>
          </p:nvSpPr>
          <p:spPr>
            <a:xfrm>
              <a:off x="1488398" y="1891748"/>
              <a:ext cx="1534638" cy="830997"/>
            </a:xfrm>
            <a:prstGeom prst="rect">
              <a:avLst/>
            </a:prstGeom>
            <a:noFill/>
            <a:ln>
              <a:noFill/>
            </a:ln>
          </p:spPr>
          <p:txBody>
            <a:bodyPr wrap="square" rtlCol="0">
              <a:spAutoFit/>
            </a:bodyPr>
            <a:lstStyle/>
            <a:p>
              <a:pPr algn="ctr"/>
              <a:r>
                <a:rPr lang="en-US" sz="4800" dirty="0">
                  <a:solidFill>
                    <a:schemeClr val="bg1"/>
                  </a:solidFill>
                  <a:effectLst/>
                  <a:latin typeface="Castellar" panose="020A0402060406010301" pitchFamily="18" charset="0"/>
                </a:rPr>
                <a:t>781.</a:t>
              </a:r>
            </a:p>
          </p:txBody>
        </p:sp>
      </p:grpSp>
      <p:grpSp>
        <p:nvGrpSpPr>
          <p:cNvPr id="21" name="Grup 20">
            <a:extLst>
              <a:ext uri="{FF2B5EF4-FFF2-40B4-BE49-F238E27FC236}">
                <a16:creationId xmlns:a16="http://schemas.microsoft.com/office/drawing/2014/main" id="{FD66D88A-6C4F-6CCE-5D5A-33604E975708}"/>
              </a:ext>
            </a:extLst>
          </p:cNvPr>
          <p:cNvGrpSpPr/>
          <p:nvPr/>
        </p:nvGrpSpPr>
        <p:grpSpPr>
          <a:xfrm>
            <a:off x="4702873" y="1084221"/>
            <a:ext cx="1534638" cy="2798377"/>
            <a:chOff x="1488398" y="-75632"/>
            <a:chExt cx="1534638" cy="2798377"/>
          </a:xfrm>
        </p:grpSpPr>
        <p:sp>
          <p:nvSpPr>
            <p:cNvPr id="23" name="Metin kutusu 22">
              <a:extLst>
                <a:ext uri="{FF2B5EF4-FFF2-40B4-BE49-F238E27FC236}">
                  <a16:creationId xmlns:a16="http://schemas.microsoft.com/office/drawing/2014/main" id="{D3261F7B-FA74-BAC4-FB45-29B490B3D3BD}"/>
                </a:ext>
              </a:extLst>
            </p:cNvPr>
            <p:cNvSpPr txBox="1"/>
            <p:nvPr/>
          </p:nvSpPr>
          <p:spPr>
            <a:xfrm rot="17835763">
              <a:off x="1648111" y="616230"/>
              <a:ext cx="1968500" cy="584775"/>
            </a:xfrm>
            <a:prstGeom prst="rect">
              <a:avLst/>
            </a:prstGeom>
            <a:noFill/>
          </p:spPr>
          <p:txBody>
            <a:bodyPr wrap="square" rtlCol="0">
              <a:spAutoFit/>
            </a:bodyPr>
            <a:lstStyle/>
            <a:p>
              <a:r>
                <a:rPr lang="en-US" sz="3200" dirty="0">
                  <a:solidFill>
                    <a:schemeClr val="bg1"/>
                  </a:solidFill>
                </a:rPr>
                <a:t>Million</a:t>
              </a:r>
            </a:p>
          </p:txBody>
        </p:sp>
        <p:sp>
          <p:nvSpPr>
            <p:cNvPr id="24" name="Metin kutusu 23">
              <a:extLst>
                <a:ext uri="{FF2B5EF4-FFF2-40B4-BE49-F238E27FC236}">
                  <a16:creationId xmlns:a16="http://schemas.microsoft.com/office/drawing/2014/main" id="{EB20674E-1AEF-1DB5-8311-25C0C5FDFC01}"/>
                </a:ext>
              </a:extLst>
            </p:cNvPr>
            <p:cNvSpPr txBox="1"/>
            <p:nvPr/>
          </p:nvSpPr>
          <p:spPr>
            <a:xfrm>
              <a:off x="1488398" y="1891748"/>
              <a:ext cx="1534638" cy="830997"/>
            </a:xfrm>
            <a:prstGeom prst="rect">
              <a:avLst/>
            </a:prstGeom>
            <a:noFill/>
            <a:ln>
              <a:noFill/>
            </a:ln>
          </p:spPr>
          <p:txBody>
            <a:bodyPr wrap="square" rtlCol="0">
              <a:spAutoFit/>
            </a:bodyPr>
            <a:lstStyle/>
            <a:p>
              <a:pPr algn="ctr"/>
              <a:r>
                <a:rPr lang="en-US" sz="4800" dirty="0">
                  <a:solidFill>
                    <a:schemeClr val="bg1"/>
                  </a:solidFill>
                  <a:latin typeface="Castellar" panose="020A0402060406010301" pitchFamily="18" charset="0"/>
                </a:rPr>
                <a:t>3</a:t>
              </a:r>
              <a:r>
                <a:rPr lang="en-US" sz="4800" dirty="0">
                  <a:solidFill>
                    <a:schemeClr val="bg1"/>
                  </a:solidFill>
                  <a:effectLst/>
                  <a:latin typeface="Castellar" panose="020A0402060406010301" pitchFamily="18" charset="0"/>
                </a:rPr>
                <a:t>81.</a:t>
              </a:r>
            </a:p>
          </p:txBody>
        </p:sp>
      </p:grpSp>
      <p:grpSp>
        <p:nvGrpSpPr>
          <p:cNvPr id="25" name="Grup 24">
            <a:extLst>
              <a:ext uri="{FF2B5EF4-FFF2-40B4-BE49-F238E27FC236}">
                <a16:creationId xmlns:a16="http://schemas.microsoft.com/office/drawing/2014/main" id="{E69AE1BA-3A51-B2E7-14D9-074129B8A63C}"/>
              </a:ext>
            </a:extLst>
          </p:cNvPr>
          <p:cNvGrpSpPr/>
          <p:nvPr/>
        </p:nvGrpSpPr>
        <p:grpSpPr>
          <a:xfrm>
            <a:off x="5994077" y="1079348"/>
            <a:ext cx="1534638" cy="2803250"/>
            <a:chOff x="1656462" y="-102474"/>
            <a:chExt cx="1534638" cy="2803250"/>
          </a:xfrm>
        </p:grpSpPr>
        <p:sp>
          <p:nvSpPr>
            <p:cNvPr id="27" name="Metin kutusu 26">
              <a:extLst>
                <a:ext uri="{FF2B5EF4-FFF2-40B4-BE49-F238E27FC236}">
                  <a16:creationId xmlns:a16="http://schemas.microsoft.com/office/drawing/2014/main" id="{FE8FC352-66FE-9F7D-EEE4-9AE143A4CBE7}"/>
                </a:ext>
              </a:extLst>
            </p:cNvPr>
            <p:cNvSpPr txBox="1"/>
            <p:nvPr/>
          </p:nvSpPr>
          <p:spPr>
            <a:xfrm rot="17835763">
              <a:off x="1828266" y="589388"/>
              <a:ext cx="1968500" cy="584775"/>
            </a:xfrm>
            <a:prstGeom prst="rect">
              <a:avLst/>
            </a:prstGeom>
            <a:noFill/>
          </p:spPr>
          <p:txBody>
            <a:bodyPr wrap="square" rtlCol="0">
              <a:spAutoFit/>
            </a:bodyPr>
            <a:lstStyle/>
            <a:p>
              <a:r>
                <a:rPr lang="en-US" sz="3200" dirty="0">
                  <a:solidFill>
                    <a:schemeClr val="bg1"/>
                  </a:solidFill>
                </a:rPr>
                <a:t>Thousand</a:t>
              </a:r>
            </a:p>
          </p:txBody>
        </p:sp>
        <p:sp>
          <p:nvSpPr>
            <p:cNvPr id="28" name="Metin kutusu 27">
              <a:extLst>
                <a:ext uri="{FF2B5EF4-FFF2-40B4-BE49-F238E27FC236}">
                  <a16:creationId xmlns:a16="http://schemas.microsoft.com/office/drawing/2014/main" id="{D24F794F-ADFF-BD94-B771-B42BF8F7CBF3}"/>
                </a:ext>
              </a:extLst>
            </p:cNvPr>
            <p:cNvSpPr txBox="1"/>
            <p:nvPr/>
          </p:nvSpPr>
          <p:spPr>
            <a:xfrm>
              <a:off x="1656462" y="1869779"/>
              <a:ext cx="1534638" cy="830997"/>
            </a:xfrm>
            <a:prstGeom prst="rect">
              <a:avLst/>
            </a:prstGeom>
            <a:noFill/>
            <a:ln>
              <a:noFill/>
            </a:ln>
          </p:spPr>
          <p:txBody>
            <a:bodyPr wrap="square" rtlCol="0">
              <a:spAutoFit/>
            </a:bodyPr>
            <a:lstStyle/>
            <a:p>
              <a:pPr algn="ctr"/>
              <a:r>
                <a:rPr lang="en-US" sz="4800" dirty="0">
                  <a:solidFill>
                    <a:schemeClr val="bg1"/>
                  </a:solidFill>
                  <a:effectLst/>
                  <a:latin typeface="Castellar" panose="020A0402060406010301" pitchFamily="18" charset="0"/>
                </a:rPr>
                <a:t>002.</a:t>
              </a:r>
            </a:p>
          </p:txBody>
        </p:sp>
      </p:grpSp>
      <p:grpSp>
        <p:nvGrpSpPr>
          <p:cNvPr id="29" name="Grup 28">
            <a:extLst>
              <a:ext uri="{FF2B5EF4-FFF2-40B4-BE49-F238E27FC236}">
                <a16:creationId xmlns:a16="http://schemas.microsoft.com/office/drawing/2014/main" id="{1A040CFC-2F65-9293-6ED5-C71B45763666}"/>
              </a:ext>
            </a:extLst>
          </p:cNvPr>
          <p:cNvGrpSpPr/>
          <p:nvPr/>
        </p:nvGrpSpPr>
        <p:grpSpPr>
          <a:xfrm>
            <a:off x="7411298" y="1079348"/>
            <a:ext cx="1534638" cy="2803250"/>
            <a:chOff x="1656462" y="-102474"/>
            <a:chExt cx="1534638" cy="2803250"/>
          </a:xfrm>
        </p:grpSpPr>
        <p:sp>
          <p:nvSpPr>
            <p:cNvPr id="30" name="Metin kutusu 29">
              <a:extLst>
                <a:ext uri="{FF2B5EF4-FFF2-40B4-BE49-F238E27FC236}">
                  <a16:creationId xmlns:a16="http://schemas.microsoft.com/office/drawing/2014/main" id="{252A3767-70D0-833B-C1AD-491E6C2EBF5C}"/>
                </a:ext>
              </a:extLst>
            </p:cNvPr>
            <p:cNvSpPr txBox="1"/>
            <p:nvPr/>
          </p:nvSpPr>
          <p:spPr>
            <a:xfrm rot="17835763">
              <a:off x="1777840" y="589388"/>
              <a:ext cx="1968500" cy="584775"/>
            </a:xfrm>
            <a:prstGeom prst="rect">
              <a:avLst/>
            </a:prstGeom>
            <a:noFill/>
          </p:spPr>
          <p:txBody>
            <a:bodyPr wrap="square" rtlCol="0">
              <a:spAutoFit/>
            </a:bodyPr>
            <a:lstStyle/>
            <a:p>
              <a:r>
                <a:rPr lang="en-US" sz="3200" dirty="0">
                  <a:solidFill>
                    <a:schemeClr val="bg1"/>
                  </a:solidFill>
                </a:rPr>
                <a:t>Hundred</a:t>
              </a:r>
            </a:p>
          </p:txBody>
        </p:sp>
        <p:sp>
          <p:nvSpPr>
            <p:cNvPr id="31" name="Metin kutusu 30">
              <a:extLst>
                <a:ext uri="{FF2B5EF4-FFF2-40B4-BE49-F238E27FC236}">
                  <a16:creationId xmlns:a16="http://schemas.microsoft.com/office/drawing/2014/main" id="{433F40F6-22E9-C821-C347-6D1BAF3B182E}"/>
                </a:ext>
              </a:extLst>
            </p:cNvPr>
            <p:cNvSpPr txBox="1"/>
            <p:nvPr/>
          </p:nvSpPr>
          <p:spPr>
            <a:xfrm>
              <a:off x="1656462" y="1869779"/>
              <a:ext cx="1534638" cy="830997"/>
            </a:xfrm>
            <a:prstGeom prst="rect">
              <a:avLst/>
            </a:prstGeom>
            <a:noFill/>
            <a:ln>
              <a:noFill/>
            </a:ln>
          </p:spPr>
          <p:txBody>
            <a:bodyPr wrap="square" rtlCol="0">
              <a:spAutoFit/>
            </a:bodyPr>
            <a:lstStyle/>
            <a:p>
              <a:pPr algn="ctr"/>
              <a:r>
                <a:rPr lang="en-US" sz="4800" dirty="0">
                  <a:solidFill>
                    <a:schemeClr val="bg1"/>
                  </a:solidFill>
                  <a:effectLst/>
                  <a:latin typeface="Castellar" panose="020A0402060406010301" pitchFamily="18" charset="0"/>
                </a:rPr>
                <a:t>400</a:t>
              </a:r>
            </a:p>
          </p:txBody>
        </p:sp>
      </p:grpSp>
      <p:sp>
        <p:nvSpPr>
          <p:cNvPr id="34" name="Metin kutusu 33">
            <a:extLst>
              <a:ext uri="{FF2B5EF4-FFF2-40B4-BE49-F238E27FC236}">
                <a16:creationId xmlns:a16="http://schemas.microsoft.com/office/drawing/2014/main" id="{8211E651-38EE-5A17-67B8-5E448823E136}"/>
              </a:ext>
            </a:extLst>
          </p:cNvPr>
          <p:cNvSpPr txBox="1"/>
          <p:nvPr/>
        </p:nvSpPr>
        <p:spPr>
          <a:xfrm>
            <a:off x="3046636" y="4187003"/>
            <a:ext cx="6381750" cy="830997"/>
          </a:xfrm>
          <a:prstGeom prst="rect">
            <a:avLst/>
          </a:prstGeom>
          <a:noFill/>
        </p:spPr>
        <p:txBody>
          <a:bodyPr wrap="square">
            <a:spAutoFit/>
          </a:bodyPr>
          <a:lstStyle/>
          <a:p>
            <a:pPr algn="ctr"/>
            <a:r>
              <a:rPr lang="en-US" sz="2400" b="0" i="0" dirty="0">
                <a:solidFill>
                  <a:schemeClr val="bg1"/>
                </a:solidFill>
                <a:effectLst/>
                <a:latin typeface="Söhne"/>
              </a:rPr>
              <a:t>Deal 9 cards every second, it would take you more then </a:t>
            </a:r>
            <a:r>
              <a:rPr lang="en-US" sz="2400" b="0" i="0" dirty="0">
                <a:solidFill>
                  <a:srgbClr val="FFFF00"/>
                </a:solidFill>
                <a:effectLst/>
                <a:latin typeface="Söhne"/>
              </a:rPr>
              <a:t>80</a:t>
            </a:r>
            <a:r>
              <a:rPr lang="en-US" sz="2400" b="0" i="0" dirty="0">
                <a:solidFill>
                  <a:schemeClr val="bg1"/>
                </a:solidFill>
                <a:effectLst/>
                <a:latin typeface="Söhne"/>
              </a:rPr>
              <a:t> years </a:t>
            </a:r>
            <a:endParaRPr lang="en-US" sz="2400" dirty="0">
              <a:solidFill>
                <a:schemeClr val="bg1"/>
              </a:solidFill>
            </a:endParaRPr>
          </a:p>
        </p:txBody>
      </p:sp>
    </p:spTree>
    <p:custDataLst>
      <p:tags r:id="rId1"/>
    </p:custDataLst>
    <p:extLst>
      <p:ext uri="{BB962C8B-B14F-4D97-AF65-F5344CB8AC3E}">
        <p14:creationId xmlns:p14="http://schemas.microsoft.com/office/powerpoint/2010/main" val="1970061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5833E-6 -4.44444E-6 L 0.00195 0.42223 " pathEditMode="relative" rAng="0" ptsTypes="AA">
                                      <p:cBhvr>
                                        <p:cTn id="6" dur="1000" fill="hold"/>
                                        <p:tgtEl>
                                          <p:spTgt spid="26"/>
                                        </p:tgtEl>
                                        <p:attrNameLst>
                                          <p:attrName>ppt_x</p:attrName>
                                          <p:attrName>ppt_y</p:attrName>
                                        </p:attrNameLst>
                                      </p:cBhvr>
                                      <p:rCtr x="91" y="21111"/>
                                    </p:animMotion>
                                  </p:childTnLst>
                                </p:cTn>
                              </p:par>
                              <p:par>
                                <p:cTn id="7" presetID="42" presetClass="path" presetSubtype="0" accel="50000" decel="50000" fill="hold" nodeType="withEffect">
                                  <p:stCondLst>
                                    <p:cond delay="0"/>
                                  </p:stCondLst>
                                  <p:childTnLst>
                                    <p:animMotion origin="layout" path="M 0 0 L -0.14154 -0.74907 " pathEditMode="relative" rAng="0" ptsTypes="AA">
                                      <p:cBhvr>
                                        <p:cTn id="8" dur="1600" fill="hold"/>
                                        <p:tgtEl>
                                          <p:spTgt spid="9"/>
                                        </p:tgtEl>
                                        <p:attrNameLst>
                                          <p:attrName>ppt_x</p:attrName>
                                          <p:attrName>ppt_y</p:attrName>
                                        </p:attrNameLst>
                                      </p:cBhvr>
                                      <p:rCtr x="-7083" y="-37454"/>
                                    </p:animMotion>
                                  </p:childTnLst>
                                </p:cTn>
                              </p:par>
                              <p:par>
                                <p:cTn id="9" presetID="42" presetClass="path" presetSubtype="0" accel="50000" decel="50000" fill="hold" nodeType="withEffect">
                                  <p:stCondLst>
                                    <p:cond delay="0"/>
                                  </p:stCondLst>
                                  <p:childTnLst>
                                    <p:animMotion origin="layout" path="M 0.02018 -0.00046 L 0.02018 0.42616 " pathEditMode="relative" rAng="0" ptsTypes="AA">
                                      <p:cBhvr>
                                        <p:cTn id="10" dur="1000" fill="hold"/>
                                        <p:tgtEl>
                                          <p:spTgt spid="39"/>
                                        </p:tgtEl>
                                        <p:attrNameLst>
                                          <p:attrName>ppt_x</p:attrName>
                                          <p:attrName>ppt_y</p:attrName>
                                        </p:attrNameLst>
                                      </p:cBhvr>
                                      <p:rCtr x="0" y="21319"/>
                                    </p:animMotion>
                                  </p:childTnLst>
                                </p:cTn>
                              </p:par>
                              <p:par>
                                <p:cTn id="11" presetID="8" presetClass="emph" presetSubtype="0" fill="hold" nodeType="withEffect">
                                  <p:stCondLst>
                                    <p:cond delay="200"/>
                                  </p:stCondLst>
                                  <p:childTnLst>
                                    <p:animRot by="21600000">
                                      <p:cBhvr>
                                        <p:cTn id="12" dur="1100" fill="hold"/>
                                        <p:tgtEl>
                                          <p:spTgt spid="9"/>
                                        </p:tgtEl>
                                        <p:attrNameLst>
                                          <p:attrName>r</p:attrName>
                                        </p:attrNameLst>
                                      </p:cBhvr>
                                    </p:animRot>
                                  </p:childTnLst>
                                </p:cTn>
                              </p:par>
                              <p:par>
                                <p:cTn id="13" presetID="42" presetClass="path" presetSubtype="0" accel="50000" decel="50000" fill="hold" nodeType="withEffect">
                                  <p:stCondLst>
                                    <p:cond delay="1200"/>
                                  </p:stCondLst>
                                  <p:childTnLst>
                                    <p:animMotion origin="layout" path="M 0.07656 0.00394 L 0.0056 -0.74931 " pathEditMode="relative" rAng="0" ptsTypes="AA">
                                      <p:cBhvr>
                                        <p:cTn id="14" dur="1200" fill="hold"/>
                                        <p:tgtEl>
                                          <p:spTgt spid="18"/>
                                        </p:tgtEl>
                                        <p:attrNameLst>
                                          <p:attrName>ppt_x</p:attrName>
                                          <p:attrName>ppt_y</p:attrName>
                                        </p:attrNameLst>
                                      </p:cBhvr>
                                      <p:rCtr x="-3555" y="-37662"/>
                                    </p:animMotion>
                                  </p:childTnLst>
                                </p:cTn>
                              </p:par>
                              <p:par>
                                <p:cTn id="15" presetID="8" presetClass="emph" presetSubtype="0" fill="hold" nodeType="withEffect">
                                  <p:stCondLst>
                                    <p:cond delay="1200"/>
                                  </p:stCondLst>
                                  <p:childTnLst>
                                    <p:animRot by="21600000">
                                      <p:cBhvr>
                                        <p:cTn id="16" dur="800" fill="hold"/>
                                        <p:tgtEl>
                                          <p:spTgt spid="18"/>
                                        </p:tgtEl>
                                        <p:attrNameLst>
                                          <p:attrName>r</p:attrName>
                                        </p:attrNameLst>
                                      </p:cBhvr>
                                    </p:animRot>
                                  </p:childTnLst>
                                </p:cTn>
                              </p:par>
                              <p:par>
                                <p:cTn id="17" presetID="42" presetClass="path" presetSubtype="0" accel="50000" decel="50000" fill="hold" nodeType="withEffect">
                                  <p:stCondLst>
                                    <p:cond delay="400"/>
                                  </p:stCondLst>
                                  <p:childTnLst>
                                    <p:animMotion origin="layout" path="M -0.06927 0.00394 L 0.00078 -0.74769 " pathEditMode="relative" rAng="0" ptsTypes="AA">
                                      <p:cBhvr>
                                        <p:cTn id="18" dur="1200" fill="hold"/>
                                        <p:tgtEl>
                                          <p:spTgt spid="11"/>
                                        </p:tgtEl>
                                        <p:attrNameLst>
                                          <p:attrName>ppt_x</p:attrName>
                                          <p:attrName>ppt_y</p:attrName>
                                        </p:attrNameLst>
                                      </p:cBhvr>
                                      <p:rCtr x="3503" y="-37593"/>
                                    </p:animMotion>
                                  </p:childTnLst>
                                </p:cTn>
                              </p:par>
                              <p:par>
                                <p:cTn id="19" presetID="8" presetClass="emph" presetSubtype="0" fill="hold" nodeType="withEffect">
                                  <p:stCondLst>
                                    <p:cond delay="400"/>
                                  </p:stCondLst>
                                  <p:childTnLst>
                                    <p:animRot by="21600000">
                                      <p:cBhvr>
                                        <p:cTn id="20" dur="800" fill="hold"/>
                                        <p:tgtEl>
                                          <p:spTgt spid="11"/>
                                        </p:tgtEl>
                                        <p:attrNameLst>
                                          <p:attrName>r</p:attrName>
                                        </p:attrNameLst>
                                      </p:cBhvr>
                                    </p:animRot>
                                  </p:childTnLst>
                                </p:cTn>
                              </p:par>
                              <p:par>
                                <p:cTn id="21" presetID="42" presetClass="path" presetSubtype="0" accel="50000" decel="50000" fill="hold" nodeType="withEffect">
                                  <p:stCondLst>
                                    <p:cond delay="2000"/>
                                  </p:stCondLst>
                                  <p:childTnLst>
                                    <p:animMotion origin="layout" path="M -0.13268 -0.00972 L 0.00886 -0.74838 " pathEditMode="relative" rAng="0" ptsTypes="AA">
                                      <p:cBhvr>
                                        <p:cTn id="22" dur="1200" fill="hold"/>
                                        <p:tgtEl>
                                          <p:spTgt spid="20"/>
                                        </p:tgtEl>
                                        <p:attrNameLst>
                                          <p:attrName>ppt_x</p:attrName>
                                          <p:attrName>ppt_y</p:attrName>
                                        </p:attrNameLst>
                                      </p:cBhvr>
                                      <p:rCtr x="7070" y="-36944"/>
                                    </p:animMotion>
                                  </p:childTnLst>
                                </p:cTn>
                              </p:par>
                              <p:par>
                                <p:cTn id="23" presetID="8" presetClass="emph" presetSubtype="0" fill="hold" nodeType="withEffect">
                                  <p:stCondLst>
                                    <p:cond delay="2000"/>
                                  </p:stCondLst>
                                  <p:childTnLst>
                                    <p:animRot by="21600000">
                                      <p:cBhvr>
                                        <p:cTn id="24" dur="800" fill="hold"/>
                                        <p:tgtEl>
                                          <p:spTgt spid="20"/>
                                        </p:tgtEl>
                                        <p:attrNameLst>
                                          <p:attrName>r</p:attrName>
                                        </p:attrNameLst>
                                      </p:cBhvr>
                                    </p:animRot>
                                  </p:childTnLst>
                                </p:cTn>
                              </p:par>
                              <p:par>
                                <p:cTn id="25" presetID="42" presetClass="path" presetSubtype="0" accel="50000" decel="50000" fill="hold" grpId="0" nodeType="withEffect">
                                  <p:stCondLst>
                                    <p:cond delay="2000"/>
                                  </p:stCondLst>
                                  <p:childTnLst>
                                    <p:animMotion origin="layout" path="M -0.36289 -0.5463 L -0.36289 0 " pathEditMode="relative" rAng="0" ptsTypes="AA">
                                      <p:cBhvr>
                                        <p:cTn id="26" dur="1200" spd="-100000" fill="hold"/>
                                        <p:tgtEl>
                                          <p:spTgt spid="36"/>
                                        </p:tgtEl>
                                        <p:attrNameLst>
                                          <p:attrName>ppt_x</p:attrName>
                                          <p:attrName>ppt_y</p:attrName>
                                        </p:attrNameLst>
                                      </p:cBhvr>
                                      <p:rCtr x="0" y="27315"/>
                                    </p:animMotion>
                                  </p:childTnLst>
                                </p:cTn>
                              </p:par>
                              <p:par>
                                <p:cTn id="27" presetID="42" presetClass="path" presetSubtype="0" accel="50000" decel="50000" fill="hold" nodeType="withEffect">
                                  <p:stCondLst>
                                    <p:cond delay="2300"/>
                                  </p:stCondLst>
                                  <p:childTnLst>
                                    <p:animMotion origin="layout" path="M 0.12083 -0.15463 L -0.02019 -0.54237 " pathEditMode="relative" rAng="0" ptsTypes="AA">
                                      <p:cBhvr>
                                        <p:cTn id="28" dur="1200" fill="hold"/>
                                        <p:tgtEl>
                                          <p:spTgt spid="7"/>
                                        </p:tgtEl>
                                        <p:attrNameLst>
                                          <p:attrName>ppt_x</p:attrName>
                                          <p:attrName>ppt_y</p:attrName>
                                        </p:attrNameLst>
                                      </p:cBhvr>
                                      <p:rCtr x="-7057" y="-19398"/>
                                    </p:animMotion>
                                  </p:childTnLst>
                                </p:cTn>
                              </p:par>
                              <p:par>
                                <p:cTn id="29" presetID="8" presetClass="emph" presetSubtype="0" fill="hold" nodeType="withEffect">
                                  <p:stCondLst>
                                    <p:cond delay="2400"/>
                                  </p:stCondLst>
                                  <p:childTnLst>
                                    <p:animRot by="21600000">
                                      <p:cBhvr>
                                        <p:cTn id="30" dur="800" fill="hold"/>
                                        <p:tgtEl>
                                          <p:spTgt spid="7"/>
                                        </p:tgtEl>
                                        <p:attrNameLst>
                                          <p:attrName>r</p:attrName>
                                        </p:attrNameLst>
                                      </p:cBhvr>
                                    </p:animRot>
                                  </p:childTnLst>
                                </p:cTn>
                              </p:par>
                              <p:par>
                                <p:cTn id="31" presetID="8" presetClass="emph" presetSubtype="0" fill="hold" nodeType="withEffect">
                                  <p:stCondLst>
                                    <p:cond delay="2700"/>
                                  </p:stCondLst>
                                  <p:childTnLst>
                                    <p:animRot by="21600000">
                                      <p:cBhvr>
                                        <p:cTn id="32" dur="800" fill="hold"/>
                                        <p:tgtEl>
                                          <p:spTgt spid="16"/>
                                        </p:tgtEl>
                                        <p:attrNameLst>
                                          <p:attrName>r</p:attrName>
                                        </p:attrNameLst>
                                      </p:cBhvr>
                                    </p:animRot>
                                  </p:childTnLst>
                                </p:cTn>
                              </p:par>
                              <p:par>
                                <p:cTn id="33" presetID="42" presetClass="path" presetSubtype="0" accel="50000" decel="50000" fill="hold" nodeType="withEffect">
                                  <p:stCondLst>
                                    <p:cond delay="2700"/>
                                  </p:stCondLst>
                                  <p:childTnLst>
                                    <p:animMotion origin="layout" path="M 0.05742 -0.14584 L -0.01354 -0.54051 " pathEditMode="relative" rAng="0" ptsTypes="AA">
                                      <p:cBhvr>
                                        <p:cTn id="34" dur="1200" fill="hold"/>
                                        <p:tgtEl>
                                          <p:spTgt spid="16"/>
                                        </p:tgtEl>
                                        <p:attrNameLst>
                                          <p:attrName>ppt_x</p:attrName>
                                          <p:attrName>ppt_y</p:attrName>
                                        </p:attrNameLst>
                                      </p:cBhvr>
                                      <p:rCtr x="-3555" y="-19745"/>
                                    </p:animMotion>
                                  </p:childTnLst>
                                </p:cTn>
                              </p:par>
                              <p:par>
                                <p:cTn id="35" presetID="42" presetClass="path" presetSubtype="0" accel="50000" decel="50000" fill="hold" nodeType="withEffect">
                                  <p:stCondLst>
                                    <p:cond delay="3000"/>
                                  </p:stCondLst>
                                  <p:childTnLst>
                                    <p:animMotion origin="layout" path="M -0.00586 -0.14329 L -0.00586 -0.54144 " pathEditMode="relative" rAng="0" ptsTypes="AA">
                                      <p:cBhvr>
                                        <p:cTn id="36" dur="1200" fill="hold"/>
                                        <p:tgtEl>
                                          <p:spTgt spid="22"/>
                                        </p:tgtEl>
                                        <p:attrNameLst>
                                          <p:attrName>ppt_x</p:attrName>
                                          <p:attrName>ppt_y</p:attrName>
                                        </p:attrNameLst>
                                      </p:cBhvr>
                                      <p:rCtr x="0" y="-19907"/>
                                    </p:animMotion>
                                  </p:childTnLst>
                                </p:cTn>
                              </p:par>
                              <p:par>
                                <p:cTn id="37" presetID="8" presetClass="emph" presetSubtype="0" fill="hold" nodeType="withEffect">
                                  <p:stCondLst>
                                    <p:cond delay="3000"/>
                                  </p:stCondLst>
                                  <p:childTnLst>
                                    <p:animRot by="21600000">
                                      <p:cBhvr>
                                        <p:cTn id="38" dur="800" fill="hold"/>
                                        <p:tgtEl>
                                          <p:spTgt spid="22"/>
                                        </p:tgtEl>
                                        <p:attrNameLst>
                                          <p:attrName>r</p:attrName>
                                        </p:attrNameLst>
                                      </p:cBhvr>
                                    </p:animRot>
                                  </p:childTnLst>
                                </p:cTn>
                              </p:par>
                              <p:par>
                                <p:cTn id="39" presetID="42" presetClass="path" presetSubtype="0" accel="50000" decel="50000" fill="hold" nodeType="withEffect">
                                  <p:stCondLst>
                                    <p:cond delay="3400"/>
                                  </p:stCondLst>
                                  <p:childTnLst>
                                    <p:animMotion origin="layout" path="M -0.06927 -0.14329 L 0.00169 -0.54051 " pathEditMode="relative" rAng="0" ptsTypes="AA">
                                      <p:cBhvr>
                                        <p:cTn id="40" dur="1000" fill="hold"/>
                                        <p:tgtEl>
                                          <p:spTgt spid="14"/>
                                        </p:tgtEl>
                                        <p:attrNameLst>
                                          <p:attrName>ppt_x</p:attrName>
                                          <p:attrName>ppt_y</p:attrName>
                                        </p:attrNameLst>
                                      </p:cBhvr>
                                      <p:rCtr x="3542" y="-19861"/>
                                    </p:animMotion>
                                  </p:childTnLst>
                                </p:cTn>
                              </p:par>
                              <p:par>
                                <p:cTn id="41" presetID="8" presetClass="emph" presetSubtype="0" fill="hold" nodeType="withEffect">
                                  <p:stCondLst>
                                    <p:cond delay="3400"/>
                                  </p:stCondLst>
                                  <p:childTnLst>
                                    <p:animRot by="21600000">
                                      <p:cBhvr>
                                        <p:cTn id="42" dur="800" fill="hold"/>
                                        <p:tgtEl>
                                          <p:spTgt spid="14"/>
                                        </p:tgtEl>
                                        <p:attrNameLst>
                                          <p:attrName>r</p:attrName>
                                        </p:attrNameLst>
                                      </p:cBhvr>
                                    </p:animRot>
                                  </p:childTnLst>
                                </p:cTn>
                              </p:par>
                              <p:par>
                                <p:cTn id="43" presetID="42" presetClass="path" presetSubtype="0" accel="50000" decel="50000" fill="hold" nodeType="withEffect">
                                  <p:stCondLst>
                                    <p:cond delay="3900"/>
                                  </p:stCondLst>
                                  <p:childTnLst>
                                    <p:animMotion origin="layout" path="M -0.13268 -0.14051 L 0.00938 -0.54237 " pathEditMode="relative" rAng="0" ptsTypes="AA">
                                      <p:cBhvr>
                                        <p:cTn id="44" dur="1200" fill="hold"/>
                                        <p:tgtEl>
                                          <p:spTgt spid="4"/>
                                        </p:tgtEl>
                                        <p:attrNameLst>
                                          <p:attrName>ppt_x</p:attrName>
                                          <p:attrName>ppt_y</p:attrName>
                                        </p:attrNameLst>
                                      </p:cBhvr>
                                      <p:rCtr x="7096" y="-20093"/>
                                    </p:animMotion>
                                  </p:childTnLst>
                                </p:cTn>
                              </p:par>
                              <p:par>
                                <p:cTn id="45" presetID="8" presetClass="emph" presetSubtype="0" fill="hold" nodeType="withEffect">
                                  <p:stCondLst>
                                    <p:cond delay="4000"/>
                                  </p:stCondLst>
                                  <p:childTnLst>
                                    <p:animRot by="21600000">
                                      <p:cBhvr>
                                        <p:cTn id="46" dur="800" fill="hold"/>
                                        <p:tgtEl>
                                          <p:spTgt spid="4"/>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10"/>
                                        <p:tgtEl>
                                          <p:spTgt spid="9"/>
                                        </p:tgtEl>
                                      </p:cBhvr>
                                    </p:animEffect>
                                    <p:set>
                                      <p:cBhvr>
                                        <p:cTn id="51" dur="1" fill="hold">
                                          <p:stCondLst>
                                            <p:cond delay="9"/>
                                          </p:stCondLst>
                                        </p:cTn>
                                        <p:tgtEl>
                                          <p:spTgt spid="9"/>
                                        </p:tgtEl>
                                        <p:attrNameLst>
                                          <p:attrName>style.visibility</p:attrName>
                                        </p:attrNameLst>
                                      </p:cBhvr>
                                      <p:to>
                                        <p:strVal val="hidden"/>
                                      </p:to>
                                    </p:set>
                                  </p:childTnLst>
                                </p:cTn>
                              </p:par>
                            </p:childTnLst>
                          </p:cTn>
                        </p:par>
                        <p:par>
                          <p:cTn id="52" fill="hold">
                            <p:stCondLst>
                              <p:cond delay="10"/>
                            </p:stCondLst>
                            <p:childTnLst>
                              <p:par>
                                <p:cTn id="53" presetID="10" presetClass="exit" presetSubtype="0" fill="hold" nodeType="afterEffect">
                                  <p:stCondLst>
                                    <p:cond delay="0"/>
                                  </p:stCondLst>
                                  <p:childTnLst>
                                    <p:animEffect transition="out" filter="fade">
                                      <p:cBhvr>
                                        <p:cTn id="54" dur="10"/>
                                        <p:tgtEl>
                                          <p:spTgt spid="26"/>
                                        </p:tgtEl>
                                      </p:cBhvr>
                                    </p:animEffect>
                                    <p:set>
                                      <p:cBhvr>
                                        <p:cTn id="55" dur="1" fill="hold">
                                          <p:stCondLst>
                                            <p:cond delay="9"/>
                                          </p:stCondLst>
                                        </p:cTn>
                                        <p:tgtEl>
                                          <p:spTgt spid="2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10"/>
                                        <p:tgtEl>
                                          <p:spTgt spid="18"/>
                                        </p:tgtEl>
                                      </p:cBhvr>
                                    </p:animEffect>
                                    <p:set>
                                      <p:cBhvr>
                                        <p:cTn id="58" dur="1" fill="hold">
                                          <p:stCondLst>
                                            <p:cond delay="9"/>
                                          </p:stCondLst>
                                        </p:cTn>
                                        <p:tgtEl>
                                          <p:spTgt spid="1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10"/>
                                        <p:tgtEl>
                                          <p:spTgt spid="11"/>
                                        </p:tgtEl>
                                      </p:cBhvr>
                                    </p:animEffect>
                                    <p:set>
                                      <p:cBhvr>
                                        <p:cTn id="61" dur="1" fill="hold">
                                          <p:stCondLst>
                                            <p:cond delay="9"/>
                                          </p:stCondLst>
                                        </p:cTn>
                                        <p:tgtEl>
                                          <p:spTgt spid="1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10"/>
                                        <p:tgtEl>
                                          <p:spTgt spid="20"/>
                                        </p:tgtEl>
                                      </p:cBhvr>
                                    </p:animEffect>
                                    <p:set>
                                      <p:cBhvr>
                                        <p:cTn id="64" dur="1" fill="hold">
                                          <p:stCondLst>
                                            <p:cond delay="9"/>
                                          </p:stCondLst>
                                        </p:cTn>
                                        <p:tgtEl>
                                          <p:spTgt spid="2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10"/>
                                        <p:tgtEl>
                                          <p:spTgt spid="4"/>
                                        </p:tgtEl>
                                      </p:cBhvr>
                                    </p:animEffect>
                                    <p:set>
                                      <p:cBhvr>
                                        <p:cTn id="67" dur="1" fill="hold">
                                          <p:stCondLst>
                                            <p:cond delay="9"/>
                                          </p:stCondLst>
                                        </p:cTn>
                                        <p:tgtEl>
                                          <p:spTgt spid="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10"/>
                                        <p:tgtEl>
                                          <p:spTgt spid="14"/>
                                        </p:tgtEl>
                                      </p:cBhvr>
                                    </p:animEffect>
                                    <p:set>
                                      <p:cBhvr>
                                        <p:cTn id="70" dur="1" fill="hold">
                                          <p:stCondLst>
                                            <p:cond delay="9"/>
                                          </p:stCondLst>
                                        </p:cTn>
                                        <p:tgtEl>
                                          <p:spTgt spid="1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10"/>
                                        <p:tgtEl>
                                          <p:spTgt spid="22"/>
                                        </p:tgtEl>
                                      </p:cBhvr>
                                    </p:animEffect>
                                    <p:set>
                                      <p:cBhvr>
                                        <p:cTn id="73" dur="1" fill="hold">
                                          <p:stCondLst>
                                            <p:cond delay="9"/>
                                          </p:stCondLst>
                                        </p:cTn>
                                        <p:tgtEl>
                                          <p:spTgt spid="22"/>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10"/>
                                        <p:tgtEl>
                                          <p:spTgt spid="16"/>
                                        </p:tgtEl>
                                      </p:cBhvr>
                                    </p:animEffect>
                                    <p:set>
                                      <p:cBhvr>
                                        <p:cTn id="76" dur="1" fill="hold">
                                          <p:stCondLst>
                                            <p:cond delay="9"/>
                                          </p:stCondLst>
                                        </p:cTn>
                                        <p:tgtEl>
                                          <p:spTgt spid="1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10"/>
                                        <p:tgtEl>
                                          <p:spTgt spid="7"/>
                                        </p:tgtEl>
                                      </p:cBhvr>
                                    </p:animEffect>
                                    <p:set>
                                      <p:cBhvr>
                                        <p:cTn id="79" dur="1" fill="hold">
                                          <p:stCondLst>
                                            <p:cond delay="9"/>
                                          </p:stCondLst>
                                        </p:cTn>
                                        <p:tgtEl>
                                          <p:spTgt spid="7"/>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
                                        <p:tgtEl>
                                          <p:spTgt spid="36"/>
                                        </p:tgtEl>
                                      </p:cBhvr>
                                    </p:animEffect>
                                    <p:set>
                                      <p:cBhvr>
                                        <p:cTn id="82" dur="1" fill="hold">
                                          <p:stCondLst>
                                            <p:cond delay="9"/>
                                          </p:stCondLst>
                                        </p:cTn>
                                        <p:tgtEl>
                                          <p:spTgt spid="3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10"/>
                                        <p:tgtEl>
                                          <p:spTgt spid="39"/>
                                        </p:tgtEl>
                                      </p:cBhvr>
                                    </p:animEffect>
                                    <p:set>
                                      <p:cBhvr>
                                        <p:cTn id="85" dur="1" fill="hold">
                                          <p:stCondLst>
                                            <p:cond delay="9"/>
                                          </p:stCondLst>
                                        </p:cTn>
                                        <p:tgtEl>
                                          <p:spTgt spid="39"/>
                                        </p:tgtEl>
                                        <p:attrNameLst>
                                          <p:attrName>style.visibility</p:attrName>
                                        </p:attrNameLst>
                                      </p:cBhvr>
                                      <p:to>
                                        <p:strVal val="hidden"/>
                                      </p:to>
                                    </p:set>
                                  </p:childTnLst>
                                </p:cTn>
                              </p:par>
                            </p:childTnLst>
                          </p:cTn>
                        </p:par>
                        <p:par>
                          <p:cTn id="86" fill="hold">
                            <p:stCondLst>
                              <p:cond delay="2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250"/>
                                        <p:tgtEl>
                                          <p:spTgt spid="37"/>
                                        </p:tgtEl>
                                      </p:cBhvr>
                                    </p:animEffect>
                                  </p:childTnLst>
                                </p:cTn>
                              </p:par>
                            </p:childTnLst>
                          </p:cTn>
                        </p:par>
                        <p:par>
                          <p:cTn id="90" fill="hold">
                            <p:stCondLst>
                              <p:cond delay="270"/>
                            </p:stCondLst>
                            <p:childTnLst>
                              <p:par>
                                <p:cTn id="91" presetID="10" presetClass="entr" presetSubtype="0" fill="hold" nodeType="after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par>
                          <p:cTn id="94" fill="hold">
                            <p:stCondLst>
                              <p:cond delay="770"/>
                            </p:stCondLst>
                            <p:childTnLst>
                              <p:par>
                                <p:cTn id="95" presetID="10" presetClass="entr" presetSubtype="0" fill="hold"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1000"/>
                                        <p:tgtEl>
                                          <p:spTgt spid="15"/>
                                        </p:tgtEl>
                                      </p:cBhvr>
                                    </p:animEffect>
                                  </p:childTnLst>
                                </p:cTn>
                              </p:par>
                            </p:childTnLst>
                          </p:cTn>
                        </p:par>
                        <p:par>
                          <p:cTn id="98" fill="hold">
                            <p:stCondLst>
                              <p:cond delay="1770"/>
                            </p:stCondLst>
                            <p:childTnLst>
                              <p:par>
                                <p:cTn id="99" presetID="10" presetClass="entr" presetSubtype="0" fill="hold" nodeType="after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1000"/>
                                        <p:tgtEl>
                                          <p:spTgt spid="21"/>
                                        </p:tgtEl>
                                      </p:cBhvr>
                                    </p:animEffect>
                                  </p:childTnLst>
                                </p:cTn>
                              </p:par>
                            </p:childTnLst>
                          </p:cTn>
                        </p:par>
                        <p:par>
                          <p:cTn id="102" fill="hold">
                            <p:stCondLst>
                              <p:cond delay="2770"/>
                            </p:stCondLst>
                            <p:childTnLst>
                              <p:par>
                                <p:cTn id="103" presetID="10" presetClass="entr" presetSubtype="0" fill="hold"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750"/>
                                        <p:tgtEl>
                                          <p:spTgt spid="25"/>
                                        </p:tgtEl>
                                      </p:cBhvr>
                                    </p:animEffect>
                                  </p:childTnLst>
                                </p:cTn>
                              </p:par>
                            </p:childTnLst>
                          </p:cTn>
                        </p:par>
                        <p:par>
                          <p:cTn id="106" fill="hold">
                            <p:stCondLst>
                              <p:cond delay="3520"/>
                            </p:stCondLst>
                            <p:childTnLst>
                              <p:par>
                                <p:cTn id="107" presetID="10" presetClass="entr" presetSubtype="0" fill="hold" nodeType="after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500"/>
                                        <p:tgtEl>
                                          <p:spTgt spid="29"/>
                                        </p:tgtEl>
                                      </p:cBhvr>
                                    </p:animEffect>
                                  </p:childTnLst>
                                </p:cTn>
                              </p:par>
                            </p:childTnLst>
                          </p:cTn>
                        </p:par>
                        <p:par>
                          <p:cTn id="110" fill="hold">
                            <p:stCondLst>
                              <p:cond delay="4020"/>
                            </p:stCondLst>
                            <p:childTnLst>
                              <p:par>
                                <p:cTn id="111" presetID="10" presetClass="entr" presetSubtype="0" fill="hold" grpId="0" nodeType="after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animBg="1"/>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DCDC884D-AF1C-8374-A077-8726B6F0BAD3}"/>
              </a:ext>
            </a:extLst>
          </p:cNvPr>
          <p:cNvSpPr txBox="1"/>
          <p:nvPr/>
        </p:nvSpPr>
        <p:spPr>
          <a:xfrm>
            <a:off x="1375269" y="1099403"/>
            <a:ext cx="4470808" cy="830997"/>
          </a:xfrm>
          <a:prstGeom prst="rect">
            <a:avLst/>
          </a:prstGeom>
          <a:noFill/>
        </p:spPr>
        <p:txBody>
          <a:bodyPr wrap="square" rtlCol="0">
            <a:spAutoFit/>
          </a:bodyPr>
          <a:lstStyle/>
          <a:p>
            <a:pPr algn="ctr"/>
            <a:r>
              <a:rPr lang="en-US" sz="4800" b="1" spc="-150" dirty="0">
                <a:solidFill>
                  <a:schemeClr val="bg1"/>
                </a:solidFill>
              </a:rPr>
              <a:t>CALCULATIONS</a:t>
            </a:r>
          </a:p>
        </p:txBody>
      </p:sp>
      <p:cxnSp>
        <p:nvCxnSpPr>
          <p:cNvPr id="11" name="Düz Bağlayıcı 10">
            <a:extLst>
              <a:ext uri="{FF2B5EF4-FFF2-40B4-BE49-F238E27FC236}">
                <a16:creationId xmlns:a16="http://schemas.microsoft.com/office/drawing/2014/main" id="{D607447A-9FC9-C265-3ECD-AC90B08C99EE}"/>
              </a:ext>
            </a:extLst>
          </p:cNvPr>
          <p:cNvCxnSpPr>
            <a:cxnSpLocks/>
          </p:cNvCxnSpPr>
          <p:nvPr/>
        </p:nvCxnSpPr>
        <p:spPr>
          <a:xfrm flipV="1">
            <a:off x="6382948" y="1512345"/>
            <a:ext cx="1155772" cy="513092"/>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55E783DB-143C-4915-DEF2-92F9EF0D1540}"/>
              </a:ext>
            </a:extLst>
          </p:cNvPr>
          <p:cNvCxnSpPr>
            <a:cxnSpLocks/>
          </p:cNvCxnSpPr>
          <p:nvPr/>
        </p:nvCxnSpPr>
        <p:spPr>
          <a:xfrm flipV="1">
            <a:off x="6642280" y="3400171"/>
            <a:ext cx="1394194" cy="28829"/>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E0AA2ED8-833F-D9F7-590B-BAF555EDF275}"/>
              </a:ext>
            </a:extLst>
          </p:cNvPr>
          <p:cNvCxnSpPr>
            <a:cxnSpLocks/>
          </p:cNvCxnSpPr>
          <p:nvPr/>
        </p:nvCxnSpPr>
        <p:spPr>
          <a:xfrm>
            <a:off x="6194014" y="4717246"/>
            <a:ext cx="1251954" cy="586414"/>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31" name="Grup 30">
            <a:extLst>
              <a:ext uri="{FF2B5EF4-FFF2-40B4-BE49-F238E27FC236}">
                <a16:creationId xmlns:a16="http://schemas.microsoft.com/office/drawing/2014/main" id="{6306F7C0-2EAF-8995-4E3D-12B914A7439B}"/>
              </a:ext>
            </a:extLst>
          </p:cNvPr>
          <p:cNvGrpSpPr/>
          <p:nvPr/>
        </p:nvGrpSpPr>
        <p:grpSpPr>
          <a:xfrm>
            <a:off x="742564" y="363127"/>
            <a:ext cx="5933440" cy="5691250"/>
            <a:chOff x="2385466" y="1426655"/>
            <a:chExt cx="2966720" cy="2845625"/>
          </a:xfrm>
        </p:grpSpPr>
        <p:sp>
          <p:nvSpPr>
            <p:cNvPr id="32" name="Akış Çizelgesi: Bağlayıcı 31">
              <a:extLst>
                <a:ext uri="{FF2B5EF4-FFF2-40B4-BE49-F238E27FC236}">
                  <a16:creationId xmlns:a16="http://schemas.microsoft.com/office/drawing/2014/main" id="{B894A142-FAD7-592B-CD4E-BC390EA4CC9E}"/>
                </a:ext>
              </a:extLst>
            </p:cNvPr>
            <p:cNvSpPr/>
            <p:nvPr/>
          </p:nvSpPr>
          <p:spPr>
            <a:xfrm>
              <a:off x="2385466" y="1426655"/>
              <a:ext cx="2966720" cy="2845625"/>
            </a:xfrm>
            <a:prstGeom prst="flowChartConnector">
              <a:avLst/>
            </a:prstGeom>
            <a:solidFill>
              <a:srgbClr val="11A8BC"/>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pic>
          <p:nvPicPr>
            <p:cNvPr id="33" name="Grafik 32" descr="Şema ana hat">
              <a:extLst>
                <a:ext uri="{FF2B5EF4-FFF2-40B4-BE49-F238E27FC236}">
                  <a16:creationId xmlns:a16="http://schemas.microsoft.com/office/drawing/2014/main" id="{C527A875-9006-C2F5-6117-FE3FD7DBF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2410" y="1956332"/>
              <a:ext cx="1544600" cy="1544600"/>
            </a:xfrm>
            <a:prstGeom prst="rect">
              <a:avLst/>
            </a:prstGeom>
          </p:spPr>
        </p:pic>
      </p:grpSp>
      <mc:AlternateContent xmlns:mc="http://schemas.openxmlformats.org/markup-compatibility/2006" xmlns:pslz="http://schemas.microsoft.com/office/powerpoint/2016/slidezoom">
        <mc:Choice Requires="pslz">
          <p:graphicFrame>
            <p:nvGraphicFramePr>
              <p:cNvPr id="35" name="Slayt Önizlemesi 34">
                <a:extLst>
                  <a:ext uri="{FF2B5EF4-FFF2-40B4-BE49-F238E27FC236}">
                    <a16:creationId xmlns:a16="http://schemas.microsoft.com/office/drawing/2014/main" id="{CF75E3C1-DC1A-D03C-D0B9-9BB19181FA11}"/>
                  </a:ext>
                </a:extLst>
              </p:cNvPr>
              <p:cNvGraphicFramePr>
                <a:graphicFrameLocks noChangeAspect="1"/>
              </p:cNvGraphicFramePr>
              <p:nvPr>
                <p:extLst>
                  <p:ext uri="{D42A27DB-BD31-4B8C-83A1-F6EECF244321}">
                    <p14:modId xmlns:p14="http://schemas.microsoft.com/office/powerpoint/2010/main" val="1461095455"/>
                  </p:ext>
                </p:extLst>
              </p:nvPr>
            </p:nvGraphicFramePr>
            <p:xfrm>
              <a:off x="7733680" y="229033"/>
              <a:ext cx="2392707" cy="2152038"/>
            </p:xfrm>
            <a:graphic>
              <a:graphicData uri="http://schemas.microsoft.com/office/powerpoint/2016/slidezoom">
                <pslz:sldZm>
                  <pslz:sldZmObj sldId="259" cId="2115471578">
                    <pslz:zmPr id="{66B9AECE-07BB-4C9F-8E38-B3DEB431594F}"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392707" cy="2152038"/>
                        </a:xfrm>
                        <a:prstGeom prst="rect">
                          <a:avLst/>
                        </a:prstGeom>
                      </p166:spPr>
                    </pslz:zmPr>
                  </pslz:sldZmObj>
                </pslz:sldZm>
              </a:graphicData>
            </a:graphic>
          </p:graphicFrame>
        </mc:Choice>
        <mc:Fallback xmlns="">
          <p:pic>
            <p:nvPicPr>
              <p:cNvPr id="35" name="Slayt Önizlemesi 34">
                <a:hlinkClick r:id="rId7" action="ppaction://hlinksldjump"/>
                <a:extLst>
                  <a:ext uri="{FF2B5EF4-FFF2-40B4-BE49-F238E27FC236}">
                    <a16:creationId xmlns:a16="http://schemas.microsoft.com/office/drawing/2014/main" id="{CF75E3C1-DC1A-D03C-D0B9-9BB19181FA11}"/>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7733680" y="229033"/>
                <a:ext cx="2392707" cy="215203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 name="Slayt Önizlemesi 2">
                <a:extLst>
                  <a:ext uri="{FF2B5EF4-FFF2-40B4-BE49-F238E27FC236}">
                    <a16:creationId xmlns:a16="http://schemas.microsoft.com/office/drawing/2014/main" id="{3466BDA9-5DC1-5261-8096-2F2E4708A8FB}"/>
                  </a:ext>
                </a:extLst>
              </p:cNvPr>
              <p:cNvGraphicFramePr>
                <a:graphicFrameLocks noChangeAspect="1"/>
              </p:cNvGraphicFramePr>
              <p:nvPr>
                <p:extLst>
                  <p:ext uri="{D42A27DB-BD31-4B8C-83A1-F6EECF244321}">
                    <p14:modId xmlns:p14="http://schemas.microsoft.com/office/powerpoint/2010/main" val="2512061296"/>
                  </p:ext>
                </p:extLst>
              </p:nvPr>
            </p:nvGraphicFramePr>
            <p:xfrm>
              <a:off x="9047620" y="2360346"/>
              <a:ext cx="2103120" cy="2103120"/>
            </p:xfrm>
            <a:graphic>
              <a:graphicData uri="http://schemas.microsoft.com/office/powerpoint/2016/slidezoom">
                <pslz:sldZm>
                  <pslz:sldZmObj sldId="261" cId="3028044045">
                    <pslz:zmPr id="{D4AC1D3C-8CE9-4364-A3E9-E08104B53CB9}"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103120" cy="2103120"/>
                        </a:xfrm>
                        <a:prstGeom prst="rect">
                          <a:avLst/>
                        </a:prstGeom>
                      </p166:spPr>
                    </pslz:zmPr>
                  </pslz:sldZmObj>
                </pslz:sldZm>
              </a:graphicData>
            </a:graphic>
          </p:graphicFrame>
        </mc:Choice>
        <mc:Fallback xmlns="">
          <p:pic>
            <p:nvPicPr>
              <p:cNvPr id="3" name="Slayt Önizlemesi 2">
                <a:hlinkClick r:id="rId10" action="ppaction://hlinksldjump"/>
                <a:extLst>
                  <a:ext uri="{FF2B5EF4-FFF2-40B4-BE49-F238E27FC236}">
                    <a16:creationId xmlns:a16="http://schemas.microsoft.com/office/drawing/2014/main" id="{3466BDA9-5DC1-5261-8096-2F2E4708A8FB}"/>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9047620" y="2360346"/>
                <a:ext cx="2103120" cy="210312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6" name="Slayt Önizlemesi 5">
                <a:extLst>
                  <a:ext uri="{FF2B5EF4-FFF2-40B4-BE49-F238E27FC236}">
                    <a16:creationId xmlns:a16="http://schemas.microsoft.com/office/drawing/2014/main" id="{3E9EE0B7-7751-7CAB-B0EA-13AD8D839F92}"/>
                  </a:ext>
                </a:extLst>
              </p:cNvPr>
              <p:cNvGraphicFramePr>
                <a:graphicFrameLocks noChangeAspect="1"/>
              </p:cNvGraphicFramePr>
              <p:nvPr>
                <p:extLst>
                  <p:ext uri="{D42A27DB-BD31-4B8C-83A1-F6EECF244321}">
                    <p14:modId xmlns:p14="http://schemas.microsoft.com/office/powerpoint/2010/main" val="191770378"/>
                  </p:ext>
                </p:extLst>
              </p:nvPr>
            </p:nvGraphicFramePr>
            <p:xfrm>
              <a:off x="7878473" y="4582973"/>
              <a:ext cx="2103120" cy="2103120"/>
            </p:xfrm>
            <a:graphic>
              <a:graphicData uri="http://schemas.microsoft.com/office/powerpoint/2016/slidezoom">
                <pslz:sldZm>
                  <pslz:sldZmObj sldId="263" cId="898545968">
                    <pslz:zmPr id="{F0DDFFC9-F315-4A23-BEA3-B7288F975885}" returnToParent="0"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103120" cy="2103120"/>
                        </a:xfrm>
                        <a:prstGeom prst="rect">
                          <a:avLst/>
                        </a:prstGeom>
                      </p166:spPr>
                    </pslz:zmPr>
                  </pslz:sldZmObj>
                </pslz:sldZm>
              </a:graphicData>
            </a:graphic>
          </p:graphicFrame>
        </mc:Choice>
        <mc:Fallback xmlns="">
          <p:pic>
            <p:nvPicPr>
              <p:cNvPr id="6" name="Slayt Önizlemesi 5">
                <a:hlinkClick r:id="rId13" action="ppaction://hlinksldjump"/>
                <a:extLst>
                  <a:ext uri="{FF2B5EF4-FFF2-40B4-BE49-F238E27FC236}">
                    <a16:creationId xmlns:a16="http://schemas.microsoft.com/office/drawing/2014/main" id="{3E9EE0B7-7751-7CAB-B0EA-13AD8D839F92}"/>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7878473" y="4582973"/>
                <a:ext cx="2103120" cy="2103120"/>
              </a:xfrm>
              <a:prstGeom prst="rect">
                <a:avLst/>
              </a:prstGeom>
            </p:spPr>
          </p:pic>
        </mc:Fallback>
      </mc:AlternateContent>
    </p:spTree>
    <p:extLst>
      <p:ext uri="{BB962C8B-B14F-4D97-AF65-F5344CB8AC3E}">
        <p14:creationId xmlns:p14="http://schemas.microsoft.com/office/powerpoint/2010/main" val="38840733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Düz Bağlayıcı 11">
            <a:extLst>
              <a:ext uri="{FF2B5EF4-FFF2-40B4-BE49-F238E27FC236}">
                <a16:creationId xmlns:a16="http://schemas.microsoft.com/office/drawing/2014/main" id="{ECC48E86-F454-E1D6-1FDE-39BEA89AED51}"/>
              </a:ext>
            </a:extLst>
          </p:cNvPr>
          <p:cNvCxnSpPr/>
          <p:nvPr/>
        </p:nvCxnSpPr>
        <p:spPr>
          <a:xfrm>
            <a:off x="819383" y="1059841"/>
            <a:ext cx="2861187"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Metin kutusu 1">
            <a:extLst>
              <a:ext uri="{FF2B5EF4-FFF2-40B4-BE49-F238E27FC236}">
                <a16:creationId xmlns:a16="http://schemas.microsoft.com/office/drawing/2014/main" id="{6FC71495-F445-0155-329B-E5BFB398A640}"/>
              </a:ext>
            </a:extLst>
          </p:cNvPr>
          <p:cNvSpPr txBox="1"/>
          <p:nvPr/>
        </p:nvSpPr>
        <p:spPr>
          <a:xfrm>
            <a:off x="710522" y="425400"/>
            <a:ext cx="3585282" cy="461665"/>
          </a:xfrm>
          <a:prstGeom prst="rect">
            <a:avLst/>
          </a:prstGeom>
          <a:noFill/>
        </p:spPr>
        <p:txBody>
          <a:bodyPr wrap="square" rtlCol="0">
            <a:spAutoFit/>
          </a:bodyPr>
          <a:lstStyle/>
          <a:p>
            <a:r>
              <a:rPr lang="en-US" sz="2400" b="1" dirty="0">
                <a:solidFill>
                  <a:schemeClr val="bg1"/>
                </a:solidFill>
              </a:rPr>
              <a:t>Pre-Flop Status</a:t>
            </a:r>
          </a:p>
        </p:txBody>
      </p:sp>
      <p:grpSp>
        <p:nvGrpSpPr>
          <p:cNvPr id="4" name="Grup 3">
            <a:extLst>
              <a:ext uri="{FF2B5EF4-FFF2-40B4-BE49-F238E27FC236}">
                <a16:creationId xmlns:a16="http://schemas.microsoft.com/office/drawing/2014/main" id="{F22CB35C-3BB2-D422-BBA5-E1A509441D7B}"/>
              </a:ext>
            </a:extLst>
          </p:cNvPr>
          <p:cNvGrpSpPr/>
          <p:nvPr/>
        </p:nvGrpSpPr>
        <p:grpSpPr>
          <a:xfrm>
            <a:off x="878355" y="2625367"/>
            <a:ext cx="6765355" cy="924129"/>
            <a:chOff x="1824204" y="2504872"/>
            <a:chExt cx="6765355" cy="924129"/>
          </a:xfrm>
        </p:grpSpPr>
        <p:grpSp>
          <p:nvGrpSpPr>
            <p:cNvPr id="9" name="Grup 8">
              <a:extLst>
                <a:ext uri="{FF2B5EF4-FFF2-40B4-BE49-F238E27FC236}">
                  <a16:creationId xmlns:a16="http://schemas.microsoft.com/office/drawing/2014/main" id="{550722FF-51A8-B32D-0A9C-BDB8E39D5B38}"/>
                </a:ext>
              </a:extLst>
            </p:cNvPr>
            <p:cNvGrpSpPr/>
            <p:nvPr/>
          </p:nvGrpSpPr>
          <p:grpSpPr>
            <a:xfrm>
              <a:off x="1824204" y="2504872"/>
              <a:ext cx="1345553" cy="924128"/>
              <a:chOff x="1685423" y="1981118"/>
              <a:chExt cx="1345553" cy="924128"/>
            </a:xfrm>
          </p:grpSpPr>
          <p:pic>
            <p:nvPicPr>
              <p:cNvPr id="17" name="Resim 16">
                <a:extLst>
                  <a:ext uri="{FF2B5EF4-FFF2-40B4-BE49-F238E27FC236}">
                    <a16:creationId xmlns:a16="http://schemas.microsoft.com/office/drawing/2014/main" id="{33E69272-8557-C6D7-B6DC-52F28211A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85" y="1981118"/>
                <a:ext cx="660091" cy="924128"/>
              </a:xfrm>
              <a:prstGeom prst="rect">
                <a:avLst/>
              </a:prstGeom>
            </p:spPr>
          </p:pic>
          <p:pic>
            <p:nvPicPr>
              <p:cNvPr id="18" name="Resim 17">
                <a:extLst>
                  <a:ext uri="{FF2B5EF4-FFF2-40B4-BE49-F238E27FC236}">
                    <a16:creationId xmlns:a16="http://schemas.microsoft.com/office/drawing/2014/main" id="{5EEC10A9-BE39-7B7A-8C88-5C2749636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5423" y="1981119"/>
                <a:ext cx="660091" cy="924127"/>
              </a:xfrm>
              <a:prstGeom prst="rect">
                <a:avLst/>
              </a:prstGeom>
            </p:spPr>
          </p:pic>
        </p:grpSp>
        <p:pic>
          <p:nvPicPr>
            <p:cNvPr id="10" name="Resim 9" descr="logo içeren bir resim&#10;&#10;Açıklama otomatik olarak oluşturuldu">
              <a:extLst>
                <a:ext uri="{FF2B5EF4-FFF2-40B4-BE49-F238E27FC236}">
                  <a16:creationId xmlns:a16="http://schemas.microsoft.com/office/drawing/2014/main" id="{3BA2A60A-66E7-748F-2487-642B9964C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7117" y="2504872"/>
              <a:ext cx="660092" cy="924129"/>
            </a:xfrm>
            <a:prstGeom prst="rect">
              <a:avLst/>
            </a:prstGeom>
          </p:spPr>
        </p:pic>
        <p:pic>
          <p:nvPicPr>
            <p:cNvPr id="11" name="Resim 10">
              <a:extLst>
                <a:ext uri="{FF2B5EF4-FFF2-40B4-BE49-F238E27FC236}">
                  <a16:creationId xmlns:a16="http://schemas.microsoft.com/office/drawing/2014/main" id="{1E891685-BAC1-D92E-13A1-EDD44F13D9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2579" y="2504872"/>
              <a:ext cx="660092" cy="924129"/>
            </a:xfrm>
            <a:prstGeom prst="rect">
              <a:avLst/>
            </a:prstGeom>
          </p:spPr>
        </p:pic>
        <p:pic>
          <p:nvPicPr>
            <p:cNvPr id="13" name="Resim 12">
              <a:extLst>
                <a:ext uri="{FF2B5EF4-FFF2-40B4-BE49-F238E27FC236}">
                  <a16:creationId xmlns:a16="http://schemas.microsoft.com/office/drawing/2014/main" id="{56184933-0AD3-304F-FD2B-27733C9E10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3749" y="2504872"/>
              <a:ext cx="660091" cy="924128"/>
            </a:xfrm>
            <a:prstGeom prst="rect">
              <a:avLst/>
            </a:prstGeom>
          </p:spPr>
        </p:pic>
        <p:pic>
          <p:nvPicPr>
            <p:cNvPr id="14" name="Resim 13">
              <a:extLst>
                <a:ext uri="{FF2B5EF4-FFF2-40B4-BE49-F238E27FC236}">
                  <a16:creationId xmlns:a16="http://schemas.microsoft.com/office/drawing/2014/main" id="{D638A596-A331-3BCB-818F-20E25E6ED5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4041" y="2504872"/>
              <a:ext cx="660092" cy="924129"/>
            </a:xfrm>
            <a:prstGeom prst="rect">
              <a:avLst/>
            </a:prstGeom>
          </p:spPr>
        </p:pic>
        <p:pic>
          <p:nvPicPr>
            <p:cNvPr id="15" name="Resim 14">
              <a:extLst>
                <a:ext uri="{FF2B5EF4-FFF2-40B4-BE49-F238E27FC236}">
                  <a16:creationId xmlns:a16="http://schemas.microsoft.com/office/drawing/2014/main" id="{18C3F3F6-3340-1652-2847-98EDE7FAFA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777" y="2504872"/>
              <a:ext cx="660092" cy="924129"/>
            </a:xfrm>
            <a:prstGeom prst="rect">
              <a:avLst/>
            </a:prstGeom>
          </p:spPr>
        </p:pic>
        <p:pic>
          <p:nvPicPr>
            <p:cNvPr id="16" name="Resim 15">
              <a:extLst>
                <a:ext uri="{FF2B5EF4-FFF2-40B4-BE49-F238E27FC236}">
                  <a16:creationId xmlns:a16="http://schemas.microsoft.com/office/drawing/2014/main" id="{9401F76A-4FDB-64DB-81F5-C963283253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9467" y="2504872"/>
              <a:ext cx="660092" cy="924128"/>
            </a:xfrm>
            <a:prstGeom prst="rect">
              <a:avLst/>
            </a:prstGeom>
          </p:spPr>
        </p:pic>
      </p:grpSp>
      <p:sp>
        <p:nvSpPr>
          <p:cNvPr id="6" name="Çarpım İşareti 5">
            <a:extLst>
              <a:ext uri="{FF2B5EF4-FFF2-40B4-BE49-F238E27FC236}">
                <a16:creationId xmlns:a16="http://schemas.microsoft.com/office/drawing/2014/main" id="{E9A8A37D-F1DA-33C7-568F-4353A7F3C04A}"/>
              </a:ext>
            </a:extLst>
          </p:cNvPr>
          <p:cNvSpPr/>
          <p:nvPr/>
        </p:nvSpPr>
        <p:spPr>
          <a:xfrm>
            <a:off x="2511374" y="2217583"/>
            <a:ext cx="1917539" cy="1689904"/>
          </a:xfrm>
          <a:prstGeom prst="mathMultiply">
            <a:avLst>
              <a:gd name="adj1" fmla="val 77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Çarpım İşareti 6">
            <a:extLst>
              <a:ext uri="{FF2B5EF4-FFF2-40B4-BE49-F238E27FC236}">
                <a16:creationId xmlns:a16="http://schemas.microsoft.com/office/drawing/2014/main" id="{6A58F565-FC91-3808-00CB-8A9E405A7417}"/>
              </a:ext>
            </a:extLst>
          </p:cNvPr>
          <p:cNvSpPr/>
          <p:nvPr/>
        </p:nvSpPr>
        <p:spPr>
          <a:xfrm>
            <a:off x="4295804" y="2231084"/>
            <a:ext cx="1917539" cy="1689904"/>
          </a:xfrm>
          <a:prstGeom prst="mathMultiply">
            <a:avLst>
              <a:gd name="adj1" fmla="val 77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Çarpım İşareti 7">
            <a:extLst>
              <a:ext uri="{FF2B5EF4-FFF2-40B4-BE49-F238E27FC236}">
                <a16:creationId xmlns:a16="http://schemas.microsoft.com/office/drawing/2014/main" id="{5956A806-A3CE-41EA-5994-6DAC092C6540}"/>
              </a:ext>
            </a:extLst>
          </p:cNvPr>
          <p:cNvSpPr/>
          <p:nvPr/>
        </p:nvSpPr>
        <p:spPr>
          <a:xfrm>
            <a:off x="5952908" y="2233015"/>
            <a:ext cx="1917539" cy="1689904"/>
          </a:xfrm>
          <a:prstGeom prst="mathMultiply">
            <a:avLst>
              <a:gd name="adj1" fmla="val 77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etin kutusu 18">
            <a:extLst>
              <a:ext uri="{FF2B5EF4-FFF2-40B4-BE49-F238E27FC236}">
                <a16:creationId xmlns:a16="http://schemas.microsoft.com/office/drawing/2014/main" id="{4894B665-5693-A965-DE5D-3B0AC35223FD}"/>
              </a:ext>
            </a:extLst>
          </p:cNvPr>
          <p:cNvSpPr txBox="1"/>
          <p:nvPr/>
        </p:nvSpPr>
        <p:spPr>
          <a:xfrm>
            <a:off x="792284" y="1169735"/>
            <a:ext cx="6422539" cy="1571199"/>
          </a:xfrm>
          <a:prstGeom prst="rect">
            <a:avLst/>
          </a:prstGeom>
          <a:noFill/>
        </p:spPr>
        <p:txBody>
          <a:bodyPr wrap="square" rtlCol="0">
            <a:spAutoFit/>
          </a:bodyPr>
          <a:lstStyle/>
          <a:p>
            <a:pPr>
              <a:lnSpc>
                <a:spcPct val="150000"/>
              </a:lnSpc>
            </a:pPr>
            <a:r>
              <a:rPr lang="pt-BR" sz="2400" b="0" i="0" dirty="0">
                <a:solidFill>
                  <a:schemeClr val="bg1"/>
                </a:solidFill>
                <a:effectLst/>
              </a:rPr>
              <a:t>n choose k = n! / (k! * (n-k)!)</a:t>
            </a:r>
          </a:p>
          <a:p>
            <a:pPr>
              <a:lnSpc>
                <a:spcPct val="150000"/>
              </a:lnSpc>
            </a:pPr>
            <a:r>
              <a:rPr lang="en-US" sz="2400" dirty="0">
                <a:solidFill>
                  <a:schemeClr val="bg1"/>
                </a:solidFill>
              </a:rPr>
              <a:t>52 choose 2 = 52! / (2! * (52 - 2)!) = 1326</a:t>
            </a:r>
          </a:p>
          <a:p>
            <a:pPr>
              <a:lnSpc>
                <a:spcPct val="150000"/>
              </a:lnSpc>
            </a:pPr>
            <a:endParaRPr lang="en-US" dirty="0">
              <a:solidFill>
                <a:schemeClr val="bg1"/>
              </a:solidFill>
            </a:endParaRPr>
          </a:p>
        </p:txBody>
      </p:sp>
      <p:pic>
        <p:nvPicPr>
          <p:cNvPr id="21" name="Resim 20">
            <a:extLst>
              <a:ext uri="{FF2B5EF4-FFF2-40B4-BE49-F238E27FC236}">
                <a16:creationId xmlns:a16="http://schemas.microsoft.com/office/drawing/2014/main" id="{D0F9A8AA-467E-00A8-CD5E-E91D56292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78355" y="4308820"/>
            <a:ext cx="634149" cy="887808"/>
          </a:xfrm>
          <a:prstGeom prst="rect">
            <a:avLst/>
          </a:prstGeom>
        </p:spPr>
      </p:pic>
      <p:pic>
        <p:nvPicPr>
          <p:cNvPr id="22" name="Resim 21">
            <a:extLst>
              <a:ext uri="{FF2B5EF4-FFF2-40B4-BE49-F238E27FC236}">
                <a16:creationId xmlns:a16="http://schemas.microsoft.com/office/drawing/2014/main" id="{2A01E42A-5A80-97A7-D30D-41C501E66B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46900" y="4308909"/>
            <a:ext cx="634087" cy="887721"/>
          </a:xfrm>
          <a:prstGeom prst="rect">
            <a:avLst/>
          </a:prstGeom>
        </p:spPr>
      </p:pic>
      <p:pic>
        <p:nvPicPr>
          <p:cNvPr id="23" name="Resim 22">
            <a:extLst>
              <a:ext uri="{FF2B5EF4-FFF2-40B4-BE49-F238E27FC236}">
                <a16:creationId xmlns:a16="http://schemas.microsoft.com/office/drawing/2014/main" id="{B7504134-EF75-4F66-AFED-B3E9F36D40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3639" y="3886559"/>
            <a:ext cx="619273" cy="866982"/>
          </a:xfrm>
          <a:prstGeom prst="rect">
            <a:avLst/>
          </a:prstGeom>
        </p:spPr>
      </p:pic>
      <p:pic>
        <p:nvPicPr>
          <p:cNvPr id="24" name="Resim 23">
            <a:extLst>
              <a:ext uri="{FF2B5EF4-FFF2-40B4-BE49-F238E27FC236}">
                <a16:creationId xmlns:a16="http://schemas.microsoft.com/office/drawing/2014/main" id="{8D3189DB-6868-A994-CD5B-5092D27037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62005" y="3885741"/>
            <a:ext cx="619273" cy="866983"/>
          </a:xfrm>
          <a:prstGeom prst="rect">
            <a:avLst/>
          </a:prstGeom>
        </p:spPr>
      </p:pic>
      <p:pic>
        <p:nvPicPr>
          <p:cNvPr id="25" name="Resim 24" descr="logo içeren bir resim&#10;&#10;Açıklama otomatik olarak oluşturuldu">
            <a:extLst>
              <a:ext uri="{FF2B5EF4-FFF2-40B4-BE49-F238E27FC236}">
                <a16:creationId xmlns:a16="http://schemas.microsoft.com/office/drawing/2014/main" id="{D3EE5FE1-9D9B-E364-9B70-3A1153710E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507" y="3885741"/>
            <a:ext cx="619274" cy="866983"/>
          </a:xfrm>
          <a:prstGeom prst="rect">
            <a:avLst/>
          </a:prstGeom>
        </p:spPr>
      </p:pic>
      <p:pic>
        <p:nvPicPr>
          <p:cNvPr id="26" name="Resim 25">
            <a:extLst>
              <a:ext uri="{FF2B5EF4-FFF2-40B4-BE49-F238E27FC236}">
                <a16:creationId xmlns:a16="http://schemas.microsoft.com/office/drawing/2014/main" id="{126624B5-8A34-41E3-1758-E994A547E6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1906" y="3896790"/>
            <a:ext cx="619273" cy="866983"/>
          </a:xfrm>
          <a:prstGeom prst="rect">
            <a:avLst/>
          </a:prstGeom>
        </p:spPr>
      </p:pic>
      <p:pic>
        <p:nvPicPr>
          <p:cNvPr id="27" name="Resim 26">
            <a:extLst>
              <a:ext uri="{FF2B5EF4-FFF2-40B4-BE49-F238E27FC236}">
                <a16:creationId xmlns:a16="http://schemas.microsoft.com/office/drawing/2014/main" id="{810E1D6A-668A-F2AE-71A9-8E6748452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707724" y="3896790"/>
            <a:ext cx="619272" cy="866981"/>
          </a:xfrm>
          <a:prstGeom prst="rect">
            <a:avLst/>
          </a:prstGeom>
        </p:spPr>
      </p:pic>
      <p:pic>
        <p:nvPicPr>
          <p:cNvPr id="28" name="Resim 27">
            <a:extLst>
              <a:ext uri="{FF2B5EF4-FFF2-40B4-BE49-F238E27FC236}">
                <a16:creationId xmlns:a16="http://schemas.microsoft.com/office/drawing/2014/main" id="{5A66708F-2AE4-D0B9-F1BB-1633F2CBAA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0254" y="3891673"/>
            <a:ext cx="626396" cy="876954"/>
          </a:xfrm>
          <a:prstGeom prst="rect">
            <a:avLst/>
          </a:prstGeom>
        </p:spPr>
      </p:pic>
      <p:pic>
        <p:nvPicPr>
          <p:cNvPr id="29" name="Resim 28">
            <a:extLst>
              <a:ext uri="{FF2B5EF4-FFF2-40B4-BE49-F238E27FC236}">
                <a16:creationId xmlns:a16="http://schemas.microsoft.com/office/drawing/2014/main" id="{42536647-7FE6-1831-A19F-68EB19BAB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159170" y="3885743"/>
            <a:ext cx="619272" cy="866981"/>
          </a:xfrm>
          <a:prstGeom prst="rect">
            <a:avLst/>
          </a:prstGeom>
        </p:spPr>
      </p:pic>
      <p:pic>
        <p:nvPicPr>
          <p:cNvPr id="30" name="Resim 29">
            <a:extLst>
              <a:ext uri="{FF2B5EF4-FFF2-40B4-BE49-F238E27FC236}">
                <a16:creationId xmlns:a16="http://schemas.microsoft.com/office/drawing/2014/main" id="{0139931C-4797-AE75-F7E6-FF16EFBCAF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3581" y="3886557"/>
            <a:ext cx="626396" cy="876954"/>
          </a:xfrm>
          <a:prstGeom prst="rect">
            <a:avLst/>
          </a:prstGeom>
        </p:spPr>
      </p:pic>
      <p:pic>
        <p:nvPicPr>
          <p:cNvPr id="31" name="Resim 30" descr="logo içeren bir resim&#10;&#10;Açıklama otomatik olarak oluşturuldu">
            <a:extLst>
              <a:ext uri="{FF2B5EF4-FFF2-40B4-BE49-F238E27FC236}">
                <a16:creationId xmlns:a16="http://schemas.microsoft.com/office/drawing/2014/main" id="{E801EE48-FC74-C1C9-E8D3-14FD922C0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2002" y="4858118"/>
            <a:ext cx="619274" cy="866983"/>
          </a:xfrm>
          <a:prstGeom prst="rect">
            <a:avLst/>
          </a:prstGeom>
        </p:spPr>
      </p:pic>
      <p:pic>
        <p:nvPicPr>
          <p:cNvPr id="32" name="Resim 31">
            <a:extLst>
              <a:ext uri="{FF2B5EF4-FFF2-40B4-BE49-F238E27FC236}">
                <a16:creationId xmlns:a16="http://schemas.microsoft.com/office/drawing/2014/main" id="{E6B18896-76DE-FC5E-5D26-87AE251D22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8350" y="4858119"/>
            <a:ext cx="626396" cy="876954"/>
          </a:xfrm>
          <a:prstGeom prst="rect">
            <a:avLst/>
          </a:prstGeom>
        </p:spPr>
      </p:pic>
      <p:pic>
        <p:nvPicPr>
          <p:cNvPr id="33" name="Resim 32">
            <a:extLst>
              <a:ext uri="{FF2B5EF4-FFF2-40B4-BE49-F238E27FC236}">
                <a16:creationId xmlns:a16="http://schemas.microsoft.com/office/drawing/2014/main" id="{DB2ACD3E-324F-66F1-52D2-B3ABCB23C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482" y="4910528"/>
            <a:ext cx="607278" cy="850190"/>
          </a:xfrm>
          <a:prstGeom prst="rect">
            <a:avLst/>
          </a:prstGeom>
        </p:spPr>
      </p:pic>
      <p:pic>
        <p:nvPicPr>
          <p:cNvPr id="34" name="Resim 33" descr="logo içeren bir resim&#10;&#10;Açıklama otomatik olarak oluşturuldu">
            <a:extLst>
              <a:ext uri="{FF2B5EF4-FFF2-40B4-BE49-F238E27FC236}">
                <a16:creationId xmlns:a16="http://schemas.microsoft.com/office/drawing/2014/main" id="{E7820989-3A7F-B463-34E9-C0A15BFD92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507" y="4910527"/>
            <a:ext cx="619274" cy="866983"/>
          </a:xfrm>
          <a:prstGeom prst="rect">
            <a:avLst/>
          </a:prstGeom>
        </p:spPr>
      </p:pic>
      <p:pic>
        <p:nvPicPr>
          <p:cNvPr id="35" name="Resim 34">
            <a:extLst>
              <a:ext uri="{FF2B5EF4-FFF2-40B4-BE49-F238E27FC236}">
                <a16:creationId xmlns:a16="http://schemas.microsoft.com/office/drawing/2014/main" id="{F9C37E29-404E-7672-D747-B2ABDE1A95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7724" y="4910528"/>
            <a:ext cx="619273" cy="866982"/>
          </a:xfrm>
          <a:prstGeom prst="rect">
            <a:avLst/>
          </a:prstGeom>
        </p:spPr>
      </p:pic>
      <p:pic>
        <p:nvPicPr>
          <p:cNvPr id="36" name="Resim 35">
            <a:extLst>
              <a:ext uri="{FF2B5EF4-FFF2-40B4-BE49-F238E27FC236}">
                <a16:creationId xmlns:a16="http://schemas.microsoft.com/office/drawing/2014/main" id="{BE385817-F2B6-E645-C444-76975EC254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9932" y="4910528"/>
            <a:ext cx="607278" cy="850189"/>
          </a:xfrm>
          <a:prstGeom prst="rect">
            <a:avLst/>
          </a:prstGeom>
        </p:spPr>
      </p:pic>
      <p:pic>
        <p:nvPicPr>
          <p:cNvPr id="37" name="Resim 36">
            <a:extLst>
              <a:ext uri="{FF2B5EF4-FFF2-40B4-BE49-F238E27FC236}">
                <a16:creationId xmlns:a16="http://schemas.microsoft.com/office/drawing/2014/main" id="{77DFB793-0AAF-A492-718B-C13B3C75AA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9169" y="4910528"/>
            <a:ext cx="619273" cy="866982"/>
          </a:xfrm>
          <a:prstGeom prst="rect">
            <a:avLst/>
          </a:prstGeom>
        </p:spPr>
      </p:pic>
      <p:pic>
        <p:nvPicPr>
          <p:cNvPr id="38" name="Resim 37">
            <a:extLst>
              <a:ext uri="{FF2B5EF4-FFF2-40B4-BE49-F238E27FC236}">
                <a16:creationId xmlns:a16="http://schemas.microsoft.com/office/drawing/2014/main" id="{7DD78015-6C22-D093-C358-A06E75A1D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3581" y="4910527"/>
            <a:ext cx="607278" cy="850190"/>
          </a:xfrm>
          <a:prstGeom prst="rect">
            <a:avLst/>
          </a:prstGeom>
        </p:spPr>
      </p:pic>
      <p:sp>
        <p:nvSpPr>
          <p:cNvPr id="39" name="Çarpım İşareti 38">
            <a:extLst>
              <a:ext uri="{FF2B5EF4-FFF2-40B4-BE49-F238E27FC236}">
                <a16:creationId xmlns:a16="http://schemas.microsoft.com/office/drawing/2014/main" id="{E7864F35-9F62-DEE9-342C-B3FF058E9149}"/>
              </a:ext>
            </a:extLst>
          </p:cNvPr>
          <p:cNvSpPr/>
          <p:nvPr/>
        </p:nvSpPr>
        <p:spPr>
          <a:xfrm>
            <a:off x="2476301" y="3521549"/>
            <a:ext cx="1865804" cy="1544158"/>
          </a:xfrm>
          <a:prstGeom prst="mathMultiply">
            <a:avLst>
              <a:gd name="adj1" fmla="val 77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Çarpım İşareti 39">
            <a:extLst>
              <a:ext uri="{FF2B5EF4-FFF2-40B4-BE49-F238E27FC236}">
                <a16:creationId xmlns:a16="http://schemas.microsoft.com/office/drawing/2014/main" id="{DF7CA79D-3F3D-50E4-0A8F-4DADC367AC73}"/>
              </a:ext>
            </a:extLst>
          </p:cNvPr>
          <p:cNvSpPr/>
          <p:nvPr/>
        </p:nvSpPr>
        <p:spPr>
          <a:xfrm>
            <a:off x="2471318" y="4519530"/>
            <a:ext cx="1865804" cy="1544158"/>
          </a:xfrm>
          <a:prstGeom prst="mathMultiply">
            <a:avLst>
              <a:gd name="adj1" fmla="val 77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Çarpım İşareti 40">
            <a:extLst>
              <a:ext uri="{FF2B5EF4-FFF2-40B4-BE49-F238E27FC236}">
                <a16:creationId xmlns:a16="http://schemas.microsoft.com/office/drawing/2014/main" id="{7EEC2783-23F9-D30C-55B3-2B8CE5F9AA9A}"/>
              </a:ext>
            </a:extLst>
          </p:cNvPr>
          <p:cNvSpPr/>
          <p:nvPr/>
        </p:nvSpPr>
        <p:spPr>
          <a:xfrm>
            <a:off x="3977421" y="3521330"/>
            <a:ext cx="1865804" cy="1544158"/>
          </a:xfrm>
          <a:prstGeom prst="mathMultiply">
            <a:avLst>
              <a:gd name="adj1" fmla="val 77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Çarpım İşareti 41">
            <a:extLst>
              <a:ext uri="{FF2B5EF4-FFF2-40B4-BE49-F238E27FC236}">
                <a16:creationId xmlns:a16="http://schemas.microsoft.com/office/drawing/2014/main" id="{A983B97D-3EFD-BFAC-6160-8E61C27D91E8}"/>
              </a:ext>
            </a:extLst>
          </p:cNvPr>
          <p:cNvSpPr/>
          <p:nvPr/>
        </p:nvSpPr>
        <p:spPr>
          <a:xfrm>
            <a:off x="3956202" y="4564979"/>
            <a:ext cx="1865804" cy="1544158"/>
          </a:xfrm>
          <a:prstGeom prst="mathMultiply">
            <a:avLst>
              <a:gd name="adj1" fmla="val 77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Çarpım İşareti 42">
            <a:extLst>
              <a:ext uri="{FF2B5EF4-FFF2-40B4-BE49-F238E27FC236}">
                <a16:creationId xmlns:a16="http://schemas.microsoft.com/office/drawing/2014/main" id="{B0362E6E-1A6C-2F2D-6EFD-753817110A08}"/>
              </a:ext>
            </a:extLst>
          </p:cNvPr>
          <p:cNvSpPr/>
          <p:nvPr/>
        </p:nvSpPr>
        <p:spPr>
          <a:xfrm>
            <a:off x="5393391" y="4601632"/>
            <a:ext cx="1865804" cy="1544158"/>
          </a:xfrm>
          <a:prstGeom prst="mathMultiply">
            <a:avLst>
              <a:gd name="adj1" fmla="val 77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Çarpım İşareti 43">
            <a:extLst>
              <a:ext uri="{FF2B5EF4-FFF2-40B4-BE49-F238E27FC236}">
                <a16:creationId xmlns:a16="http://schemas.microsoft.com/office/drawing/2014/main" id="{1F821340-9075-7903-AF1E-D5B589A8ECB4}"/>
              </a:ext>
            </a:extLst>
          </p:cNvPr>
          <p:cNvSpPr/>
          <p:nvPr/>
        </p:nvSpPr>
        <p:spPr>
          <a:xfrm>
            <a:off x="5349019" y="3584990"/>
            <a:ext cx="1865804" cy="1544158"/>
          </a:xfrm>
          <a:prstGeom prst="mathMultiply">
            <a:avLst>
              <a:gd name="adj1" fmla="val 77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Çarpım İşareti 44">
            <a:extLst>
              <a:ext uri="{FF2B5EF4-FFF2-40B4-BE49-F238E27FC236}">
                <a16:creationId xmlns:a16="http://schemas.microsoft.com/office/drawing/2014/main" id="{970D2E95-4BC4-8A9C-BFC6-174B7CFC8BEC}"/>
              </a:ext>
            </a:extLst>
          </p:cNvPr>
          <p:cNvSpPr/>
          <p:nvPr/>
        </p:nvSpPr>
        <p:spPr>
          <a:xfrm>
            <a:off x="6842158" y="4591985"/>
            <a:ext cx="1865804" cy="1544158"/>
          </a:xfrm>
          <a:prstGeom prst="mathMultiply">
            <a:avLst>
              <a:gd name="adj1" fmla="val 77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Çarpım İşareti 45">
            <a:extLst>
              <a:ext uri="{FF2B5EF4-FFF2-40B4-BE49-F238E27FC236}">
                <a16:creationId xmlns:a16="http://schemas.microsoft.com/office/drawing/2014/main" id="{177476E8-F7B3-EB87-D608-3EBECDC004CF}"/>
              </a:ext>
            </a:extLst>
          </p:cNvPr>
          <p:cNvSpPr/>
          <p:nvPr/>
        </p:nvSpPr>
        <p:spPr>
          <a:xfrm>
            <a:off x="6809361" y="3563771"/>
            <a:ext cx="1865804" cy="1544158"/>
          </a:xfrm>
          <a:prstGeom prst="mathMultiply">
            <a:avLst>
              <a:gd name="adj1" fmla="val 77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up 46">
            <a:extLst>
              <a:ext uri="{FF2B5EF4-FFF2-40B4-BE49-F238E27FC236}">
                <a16:creationId xmlns:a16="http://schemas.microsoft.com/office/drawing/2014/main" id="{3C332E72-045E-5B3C-1482-A1FA955A6359}"/>
              </a:ext>
            </a:extLst>
          </p:cNvPr>
          <p:cNvGrpSpPr/>
          <p:nvPr/>
        </p:nvGrpSpPr>
        <p:grpSpPr>
          <a:xfrm flipH="1">
            <a:off x="1512504" y="6043931"/>
            <a:ext cx="3857428" cy="475168"/>
            <a:chOff x="1701478" y="5836745"/>
            <a:chExt cx="4338079" cy="475168"/>
          </a:xfrm>
        </p:grpSpPr>
        <p:sp>
          <p:nvSpPr>
            <p:cNvPr id="48" name="Metin kutusu 47">
              <a:extLst>
                <a:ext uri="{FF2B5EF4-FFF2-40B4-BE49-F238E27FC236}">
                  <a16:creationId xmlns:a16="http://schemas.microsoft.com/office/drawing/2014/main" id="{9D30C4B7-5A1A-C3E5-FB7D-9EBB4A54F416}"/>
                </a:ext>
              </a:extLst>
            </p:cNvPr>
            <p:cNvSpPr txBox="1"/>
            <p:nvPr/>
          </p:nvSpPr>
          <p:spPr>
            <a:xfrm>
              <a:off x="1701478" y="5836745"/>
              <a:ext cx="1133382" cy="461665"/>
            </a:xfrm>
            <a:prstGeom prst="rect">
              <a:avLst/>
            </a:prstGeom>
            <a:noFill/>
          </p:spPr>
          <p:txBody>
            <a:bodyPr wrap="square" rtlCol="0" anchor="ctr">
              <a:spAutoFit/>
            </a:bodyPr>
            <a:lstStyle/>
            <a:p>
              <a:r>
                <a:rPr lang="en-US" sz="2400" dirty="0">
                  <a:solidFill>
                    <a:schemeClr val="bg1"/>
                  </a:solidFill>
                </a:rPr>
                <a:t>169</a:t>
              </a:r>
            </a:p>
          </p:txBody>
        </p:sp>
        <p:sp>
          <p:nvSpPr>
            <p:cNvPr id="49" name="Ok: Sağ 48">
              <a:extLst>
                <a:ext uri="{FF2B5EF4-FFF2-40B4-BE49-F238E27FC236}">
                  <a16:creationId xmlns:a16="http://schemas.microsoft.com/office/drawing/2014/main" id="{E19E92E0-7449-FF4C-A38B-F6C1675037B4}"/>
                </a:ext>
              </a:extLst>
            </p:cNvPr>
            <p:cNvSpPr/>
            <p:nvPr/>
          </p:nvSpPr>
          <p:spPr>
            <a:xfrm flipH="1">
              <a:off x="2862980" y="5912633"/>
              <a:ext cx="1901212" cy="369073"/>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Metin kutusu 49">
              <a:extLst>
                <a:ext uri="{FF2B5EF4-FFF2-40B4-BE49-F238E27FC236}">
                  <a16:creationId xmlns:a16="http://schemas.microsoft.com/office/drawing/2014/main" id="{AE669EB2-8BD7-4AFF-141F-523F0DDF4993}"/>
                </a:ext>
              </a:extLst>
            </p:cNvPr>
            <p:cNvSpPr txBox="1"/>
            <p:nvPr/>
          </p:nvSpPr>
          <p:spPr>
            <a:xfrm>
              <a:off x="4906175" y="5850248"/>
              <a:ext cx="1133382" cy="461665"/>
            </a:xfrm>
            <a:prstGeom prst="rect">
              <a:avLst/>
            </a:prstGeom>
            <a:noFill/>
          </p:spPr>
          <p:txBody>
            <a:bodyPr wrap="square" rtlCol="0" anchor="ctr">
              <a:spAutoFit/>
            </a:bodyPr>
            <a:lstStyle/>
            <a:p>
              <a:r>
                <a:rPr lang="en-US" sz="2400" dirty="0">
                  <a:solidFill>
                    <a:schemeClr val="bg1"/>
                  </a:solidFill>
                </a:rPr>
                <a:t>1326</a:t>
              </a:r>
            </a:p>
          </p:txBody>
        </p:sp>
      </p:grpSp>
    </p:spTree>
    <p:extLst>
      <p:ext uri="{BB962C8B-B14F-4D97-AF65-F5344CB8AC3E}">
        <p14:creationId xmlns:p14="http://schemas.microsoft.com/office/powerpoint/2010/main" val="211547157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etin kutusu 16">
            <a:extLst>
              <a:ext uri="{FF2B5EF4-FFF2-40B4-BE49-F238E27FC236}">
                <a16:creationId xmlns:a16="http://schemas.microsoft.com/office/drawing/2014/main" id="{79FC438B-8138-D968-F088-3497EA64D00E}"/>
              </a:ext>
            </a:extLst>
          </p:cNvPr>
          <p:cNvSpPr txBox="1"/>
          <p:nvPr/>
        </p:nvSpPr>
        <p:spPr>
          <a:xfrm>
            <a:off x="0" y="700795"/>
            <a:ext cx="4690473" cy="461665"/>
          </a:xfrm>
          <a:prstGeom prst="rect">
            <a:avLst/>
          </a:prstGeom>
          <a:noFill/>
        </p:spPr>
        <p:txBody>
          <a:bodyPr wrap="square">
            <a:spAutoFit/>
          </a:bodyPr>
          <a:lstStyle/>
          <a:p>
            <a:r>
              <a:rPr lang="en-US" b="0" i="0" dirty="0">
                <a:solidFill>
                  <a:schemeClr val="bg1"/>
                </a:solidFill>
                <a:effectLst/>
                <a:latin typeface="Söhne"/>
              </a:rPr>
              <a:t>(52 choose 2) * (50 choose 3)=</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a:t>
            </a: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25,989,600</a:t>
            </a:r>
            <a:endParaRPr lang="en-US" dirty="0">
              <a:solidFill>
                <a:schemeClr val="bg1"/>
              </a:solidFill>
            </a:endParaRPr>
          </a:p>
        </p:txBody>
      </p:sp>
      <p:grpSp>
        <p:nvGrpSpPr>
          <p:cNvPr id="106" name="Grup 105">
            <a:extLst>
              <a:ext uri="{FF2B5EF4-FFF2-40B4-BE49-F238E27FC236}">
                <a16:creationId xmlns:a16="http://schemas.microsoft.com/office/drawing/2014/main" id="{44FCB5B2-3C89-AB11-A121-30D10CDEC65E}"/>
              </a:ext>
            </a:extLst>
          </p:cNvPr>
          <p:cNvGrpSpPr/>
          <p:nvPr/>
        </p:nvGrpSpPr>
        <p:grpSpPr>
          <a:xfrm>
            <a:off x="7623542" y="2099471"/>
            <a:ext cx="3593482" cy="924129"/>
            <a:chOff x="259677" y="2625365"/>
            <a:chExt cx="3593482" cy="924129"/>
          </a:xfrm>
        </p:grpSpPr>
        <p:pic>
          <p:nvPicPr>
            <p:cNvPr id="4" name="Resim 3" descr="logo içeren bir resim&#10;&#10;Açıklama otomatik olarak oluşturuldu">
              <a:extLst>
                <a:ext uri="{FF2B5EF4-FFF2-40B4-BE49-F238E27FC236}">
                  <a16:creationId xmlns:a16="http://schemas.microsoft.com/office/drawing/2014/main" id="{5803825D-74C0-C730-9DCB-265E170D3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588" y="2625365"/>
              <a:ext cx="660092" cy="924129"/>
            </a:xfrm>
            <a:prstGeom prst="rect">
              <a:avLst/>
            </a:prstGeom>
          </p:spPr>
        </p:pic>
        <p:pic>
          <p:nvPicPr>
            <p:cNvPr id="6" name="Resim 5">
              <a:extLst>
                <a:ext uri="{FF2B5EF4-FFF2-40B4-BE49-F238E27FC236}">
                  <a16:creationId xmlns:a16="http://schemas.microsoft.com/office/drawing/2014/main" id="{6327F7F0-EEB5-45FC-EC2B-2CDD85408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7050" y="2625365"/>
              <a:ext cx="660092" cy="924129"/>
            </a:xfrm>
            <a:prstGeom prst="rect">
              <a:avLst/>
            </a:prstGeom>
          </p:spPr>
        </p:pic>
        <p:pic>
          <p:nvPicPr>
            <p:cNvPr id="8" name="Resim 7">
              <a:extLst>
                <a:ext uri="{FF2B5EF4-FFF2-40B4-BE49-F238E27FC236}">
                  <a16:creationId xmlns:a16="http://schemas.microsoft.com/office/drawing/2014/main" id="{31783144-DF2E-207D-50B5-5DA6EB76B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3067" y="2625365"/>
              <a:ext cx="660092" cy="924129"/>
            </a:xfrm>
            <a:prstGeom prst="rect">
              <a:avLst/>
            </a:prstGeom>
          </p:spPr>
        </p:pic>
        <p:grpSp>
          <p:nvGrpSpPr>
            <p:cNvPr id="21" name="Grup 20">
              <a:extLst>
                <a:ext uri="{FF2B5EF4-FFF2-40B4-BE49-F238E27FC236}">
                  <a16:creationId xmlns:a16="http://schemas.microsoft.com/office/drawing/2014/main" id="{A4294771-A87E-520D-9A70-F5A10EB86843}"/>
                </a:ext>
              </a:extLst>
            </p:cNvPr>
            <p:cNvGrpSpPr/>
            <p:nvPr/>
          </p:nvGrpSpPr>
          <p:grpSpPr>
            <a:xfrm>
              <a:off x="259677" y="2625366"/>
              <a:ext cx="1345553" cy="924128"/>
              <a:chOff x="1685423" y="1981118"/>
              <a:chExt cx="1345553" cy="924128"/>
            </a:xfrm>
          </p:grpSpPr>
          <p:pic>
            <p:nvPicPr>
              <p:cNvPr id="22" name="Resim 21">
                <a:extLst>
                  <a:ext uri="{FF2B5EF4-FFF2-40B4-BE49-F238E27FC236}">
                    <a16:creationId xmlns:a16="http://schemas.microsoft.com/office/drawing/2014/main" id="{4E3B176B-013B-35E6-3E95-FB356CBB79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0885" y="1981118"/>
                <a:ext cx="660091" cy="924128"/>
              </a:xfrm>
              <a:prstGeom prst="rect">
                <a:avLst/>
              </a:prstGeom>
            </p:spPr>
          </p:pic>
          <p:pic>
            <p:nvPicPr>
              <p:cNvPr id="23" name="Resim 22">
                <a:extLst>
                  <a:ext uri="{FF2B5EF4-FFF2-40B4-BE49-F238E27FC236}">
                    <a16:creationId xmlns:a16="http://schemas.microsoft.com/office/drawing/2014/main" id="{7F1045A7-61A8-17B2-EF96-6ED95CF42C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5423" y="1981119"/>
                <a:ext cx="660091" cy="924127"/>
              </a:xfrm>
              <a:prstGeom prst="rect">
                <a:avLst/>
              </a:prstGeom>
            </p:spPr>
          </p:pic>
        </p:grpSp>
      </p:grpSp>
      <p:cxnSp>
        <p:nvCxnSpPr>
          <p:cNvPr id="32" name="Düz Bağlayıcı 31">
            <a:extLst>
              <a:ext uri="{FF2B5EF4-FFF2-40B4-BE49-F238E27FC236}">
                <a16:creationId xmlns:a16="http://schemas.microsoft.com/office/drawing/2014/main" id="{557CD560-14AD-040F-1F7F-0D09AD949655}"/>
              </a:ext>
            </a:extLst>
          </p:cNvPr>
          <p:cNvCxnSpPr/>
          <p:nvPr/>
        </p:nvCxnSpPr>
        <p:spPr>
          <a:xfrm>
            <a:off x="390994" y="621557"/>
            <a:ext cx="2861187"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0A81E513-8D04-3C68-AB04-E84E5290DE96}"/>
              </a:ext>
            </a:extLst>
          </p:cNvPr>
          <p:cNvSpPr txBox="1"/>
          <p:nvPr/>
        </p:nvSpPr>
        <p:spPr>
          <a:xfrm>
            <a:off x="293781" y="137390"/>
            <a:ext cx="3585282" cy="461665"/>
          </a:xfrm>
          <a:prstGeom prst="rect">
            <a:avLst/>
          </a:prstGeom>
          <a:noFill/>
        </p:spPr>
        <p:txBody>
          <a:bodyPr wrap="square" rtlCol="0">
            <a:spAutoFit/>
          </a:bodyPr>
          <a:lstStyle/>
          <a:p>
            <a:r>
              <a:rPr lang="en-US" sz="2400" b="1" dirty="0">
                <a:solidFill>
                  <a:schemeClr val="bg1"/>
                </a:solidFill>
              </a:rPr>
              <a:t>Flop Status</a:t>
            </a:r>
          </a:p>
        </p:txBody>
      </p:sp>
      <p:grpSp>
        <p:nvGrpSpPr>
          <p:cNvPr id="105" name="Grup 104">
            <a:extLst>
              <a:ext uri="{FF2B5EF4-FFF2-40B4-BE49-F238E27FC236}">
                <a16:creationId xmlns:a16="http://schemas.microsoft.com/office/drawing/2014/main" id="{4BFB7095-3E54-747A-BFD6-7AA9F2889949}"/>
              </a:ext>
            </a:extLst>
          </p:cNvPr>
          <p:cNvGrpSpPr/>
          <p:nvPr/>
        </p:nvGrpSpPr>
        <p:grpSpPr>
          <a:xfrm>
            <a:off x="390994" y="1342394"/>
            <a:ext cx="6018662" cy="4542088"/>
            <a:chOff x="4618683" y="636004"/>
            <a:chExt cx="6018662" cy="4542088"/>
          </a:xfrm>
        </p:grpSpPr>
        <p:pic>
          <p:nvPicPr>
            <p:cNvPr id="11" name="Resim 10">
              <a:extLst>
                <a:ext uri="{FF2B5EF4-FFF2-40B4-BE49-F238E27FC236}">
                  <a16:creationId xmlns:a16="http://schemas.microsoft.com/office/drawing/2014/main" id="{862FB5D5-6219-10F8-310C-BD444A0087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831" y="2180067"/>
              <a:ext cx="479080" cy="670713"/>
            </a:xfrm>
            <a:prstGeom prst="rect">
              <a:avLst/>
            </a:prstGeom>
          </p:spPr>
        </p:pic>
        <p:pic>
          <p:nvPicPr>
            <p:cNvPr id="7" name="Resim 6">
              <a:extLst>
                <a:ext uri="{FF2B5EF4-FFF2-40B4-BE49-F238E27FC236}">
                  <a16:creationId xmlns:a16="http://schemas.microsoft.com/office/drawing/2014/main" id="{C38ED18F-97F8-7059-1B87-9FA5D9F99C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667" y="2205629"/>
              <a:ext cx="475579" cy="665811"/>
            </a:xfrm>
            <a:prstGeom prst="rect">
              <a:avLst/>
            </a:prstGeom>
          </p:spPr>
        </p:pic>
        <p:pic>
          <p:nvPicPr>
            <p:cNvPr id="18" name="Resim 17">
              <a:extLst>
                <a:ext uri="{FF2B5EF4-FFF2-40B4-BE49-F238E27FC236}">
                  <a16:creationId xmlns:a16="http://schemas.microsoft.com/office/drawing/2014/main" id="{61554225-529B-FC7C-D300-E311537A90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831" y="1410972"/>
              <a:ext cx="479080" cy="670713"/>
            </a:xfrm>
            <a:prstGeom prst="rect">
              <a:avLst/>
            </a:prstGeom>
          </p:spPr>
        </p:pic>
        <p:pic>
          <p:nvPicPr>
            <p:cNvPr id="24" name="Resim 23" descr="logo içeren bir resim&#10;&#10;Açıklama otomatik olarak oluşturuldu">
              <a:extLst>
                <a:ext uri="{FF2B5EF4-FFF2-40B4-BE49-F238E27FC236}">
                  <a16:creationId xmlns:a16="http://schemas.microsoft.com/office/drawing/2014/main" id="{6DC28935-F1D5-6C28-8AC0-6D1046409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857" y="3742105"/>
              <a:ext cx="475578" cy="665809"/>
            </a:xfrm>
            <a:prstGeom prst="rect">
              <a:avLst/>
            </a:prstGeom>
          </p:spPr>
        </p:pic>
        <p:pic>
          <p:nvPicPr>
            <p:cNvPr id="27" name="Resim 26">
              <a:extLst>
                <a:ext uri="{FF2B5EF4-FFF2-40B4-BE49-F238E27FC236}">
                  <a16:creationId xmlns:a16="http://schemas.microsoft.com/office/drawing/2014/main" id="{1AE502A8-CE05-26EE-664E-3E2DDD47B7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94667" y="641877"/>
              <a:ext cx="479081" cy="670713"/>
            </a:xfrm>
            <a:prstGeom prst="rect">
              <a:avLst/>
            </a:prstGeom>
          </p:spPr>
        </p:pic>
        <p:pic>
          <p:nvPicPr>
            <p:cNvPr id="28" name="Resim 27">
              <a:extLst>
                <a:ext uri="{FF2B5EF4-FFF2-40B4-BE49-F238E27FC236}">
                  <a16:creationId xmlns:a16="http://schemas.microsoft.com/office/drawing/2014/main" id="{0B19E682-2441-E510-C241-FCFC086BE1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5857" y="644328"/>
              <a:ext cx="479081" cy="670713"/>
            </a:xfrm>
            <a:prstGeom prst="rect">
              <a:avLst/>
            </a:prstGeom>
          </p:spPr>
        </p:pic>
        <p:pic>
          <p:nvPicPr>
            <p:cNvPr id="29" name="Resim 28">
              <a:extLst>
                <a:ext uri="{FF2B5EF4-FFF2-40B4-BE49-F238E27FC236}">
                  <a16:creationId xmlns:a16="http://schemas.microsoft.com/office/drawing/2014/main" id="{9C76F967-B457-0B0E-DFC0-E9682D32CB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831" y="646780"/>
              <a:ext cx="475578" cy="665810"/>
            </a:xfrm>
            <a:prstGeom prst="rect">
              <a:avLst/>
            </a:prstGeom>
          </p:spPr>
        </p:pic>
        <p:pic>
          <p:nvPicPr>
            <p:cNvPr id="31" name="Resim 30">
              <a:extLst>
                <a:ext uri="{FF2B5EF4-FFF2-40B4-BE49-F238E27FC236}">
                  <a16:creationId xmlns:a16="http://schemas.microsoft.com/office/drawing/2014/main" id="{EC3F780C-2B8B-DD03-288C-EE8240E71C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684" y="646780"/>
              <a:ext cx="475578" cy="665810"/>
            </a:xfrm>
            <a:prstGeom prst="rect">
              <a:avLst/>
            </a:prstGeom>
          </p:spPr>
        </p:pic>
        <p:pic>
          <p:nvPicPr>
            <p:cNvPr id="35" name="Resim 34">
              <a:extLst>
                <a:ext uri="{FF2B5EF4-FFF2-40B4-BE49-F238E27FC236}">
                  <a16:creationId xmlns:a16="http://schemas.microsoft.com/office/drawing/2014/main" id="{7B7AD846-5C71-9DC0-7A03-27C221588C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94667" y="1422015"/>
              <a:ext cx="479081" cy="670714"/>
            </a:xfrm>
            <a:prstGeom prst="rect">
              <a:avLst/>
            </a:prstGeom>
          </p:spPr>
        </p:pic>
        <p:pic>
          <p:nvPicPr>
            <p:cNvPr id="36" name="Resim 35">
              <a:extLst>
                <a:ext uri="{FF2B5EF4-FFF2-40B4-BE49-F238E27FC236}">
                  <a16:creationId xmlns:a16="http://schemas.microsoft.com/office/drawing/2014/main" id="{2A7284A6-763F-578C-982E-7DA0E328C0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5857" y="1416622"/>
              <a:ext cx="479081" cy="670713"/>
            </a:xfrm>
            <a:prstGeom prst="rect">
              <a:avLst/>
            </a:prstGeom>
          </p:spPr>
        </p:pic>
        <p:pic>
          <p:nvPicPr>
            <p:cNvPr id="38" name="Resim 37">
              <a:extLst>
                <a:ext uri="{FF2B5EF4-FFF2-40B4-BE49-F238E27FC236}">
                  <a16:creationId xmlns:a16="http://schemas.microsoft.com/office/drawing/2014/main" id="{658C966D-AEEA-ECBA-0DD1-96D6DC5C7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143" y="1426591"/>
              <a:ext cx="475578" cy="665810"/>
            </a:xfrm>
            <a:prstGeom prst="rect">
              <a:avLst/>
            </a:prstGeom>
          </p:spPr>
        </p:pic>
        <p:pic>
          <p:nvPicPr>
            <p:cNvPr id="39" name="Resim 38">
              <a:extLst>
                <a:ext uri="{FF2B5EF4-FFF2-40B4-BE49-F238E27FC236}">
                  <a16:creationId xmlns:a16="http://schemas.microsoft.com/office/drawing/2014/main" id="{1D0D63FE-73D1-72A4-9D60-E28FB610C6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305" y="2954438"/>
              <a:ext cx="475578" cy="665809"/>
            </a:xfrm>
            <a:prstGeom prst="rect">
              <a:avLst/>
            </a:prstGeom>
          </p:spPr>
        </p:pic>
        <p:pic>
          <p:nvPicPr>
            <p:cNvPr id="40" name="Resim 39">
              <a:extLst>
                <a:ext uri="{FF2B5EF4-FFF2-40B4-BE49-F238E27FC236}">
                  <a16:creationId xmlns:a16="http://schemas.microsoft.com/office/drawing/2014/main" id="{F95C5A5D-5C1E-859A-D1CD-7CA05AEFD6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1442" y="2212559"/>
              <a:ext cx="479081" cy="670713"/>
            </a:xfrm>
            <a:prstGeom prst="rect">
              <a:avLst/>
            </a:prstGeom>
          </p:spPr>
        </p:pic>
        <p:pic>
          <p:nvPicPr>
            <p:cNvPr id="41" name="Resim 40">
              <a:extLst>
                <a:ext uri="{FF2B5EF4-FFF2-40B4-BE49-F238E27FC236}">
                  <a16:creationId xmlns:a16="http://schemas.microsoft.com/office/drawing/2014/main" id="{FF9F7B73-4F6E-27DD-90BD-5C8DD07A5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5857" y="2205630"/>
              <a:ext cx="475578" cy="665810"/>
            </a:xfrm>
            <a:prstGeom prst="rect">
              <a:avLst/>
            </a:prstGeom>
          </p:spPr>
        </p:pic>
        <p:pic>
          <p:nvPicPr>
            <p:cNvPr id="42" name="Resim 41">
              <a:extLst>
                <a:ext uri="{FF2B5EF4-FFF2-40B4-BE49-F238E27FC236}">
                  <a16:creationId xmlns:a16="http://schemas.microsoft.com/office/drawing/2014/main" id="{67F2D846-4313-9D6A-1E0C-7E10CF13A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086" y="2954438"/>
              <a:ext cx="475578" cy="665810"/>
            </a:xfrm>
            <a:prstGeom prst="rect">
              <a:avLst/>
            </a:prstGeom>
          </p:spPr>
        </p:pic>
        <p:pic>
          <p:nvPicPr>
            <p:cNvPr id="43" name="Resim 42">
              <a:extLst>
                <a:ext uri="{FF2B5EF4-FFF2-40B4-BE49-F238E27FC236}">
                  <a16:creationId xmlns:a16="http://schemas.microsoft.com/office/drawing/2014/main" id="{24545CBA-AAF5-C6C6-C152-397B6D2C73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0932" y="4507379"/>
              <a:ext cx="479081" cy="670713"/>
            </a:xfrm>
            <a:prstGeom prst="rect">
              <a:avLst/>
            </a:prstGeom>
          </p:spPr>
        </p:pic>
        <p:pic>
          <p:nvPicPr>
            <p:cNvPr id="46" name="Resim 45">
              <a:extLst>
                <a:ext uri="{FF2B5EF4-FFF2-40B4-BE49-F238E27FC236}">
                  <a16:creationId xmlns:a16="http://schemas.microsoft.com/office/drawing/2014/main" id="{1D327785-12B1-05D0-FE5F-B4107BA4E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831" y="2949162"/>
              <a:ext cx="479080" cy="670713"/>
            </a:xfrm>
            <a:prstGeom prst="rect">
              <a:avLst/>
            </a:prstGeom>
          </p:spPr>
        </p:pic>
        <p:pic>
          <p:nvPicPr>
            <p:cNvPr id="49" name="Resim 48">
              <a:extLst>
                <a:ext uri="{FF2B5EF4-FFF2-40B4-BE49-F238E27FC236}">
                  <a16:creationId xmlns:a16="http://schemas.microsoft.com/office/drawing/2014/main" id="{AE13B7A8-45A9-C577-9540-BCEC5D575B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831" y="3718257"/>
              <a:ext cx="479080" cy="670713"/>
            </a:xfrm>
            <a:prstGeom prst="rect">
              <a:avLst/>
            </a:prstGeom>
          </p:spPr>
        </p:pic>
        <p:pic>
          <p:nvPicPr>
            <p:cNvPr id="52" name="Resim 51">
              <a:extLst>
                <a:ext uri="{FF2B5EF4-FFF2-40B4-BE49-F238E27FC236}">
                  <a16:creationId xmlns:a16="http://schemas.microsoft.com/office/drawing/2014/main" id="{C9B0F1FA-C993-89DF-BF39-08AE7B2FB9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831" y="4487351"/>
              <a:ext cx="479080" cy="670713"/>
            </a:xfrm>
            <a:prstGeom prst="rect">
              <a:avLst/>
            </a:prstGeom>
          </p:spPr>
        </p:pic>
        <p:pic>
          <p:nvPicPr>
            <p:cNvPr id="53" name="Resim 52">
              <a:extLst>
                <a:ext uri="{FF2B5EF4-FFF2-40B4-BE49-F238E27FC236}">
                  <a16:creationId xmlns:a16="http://schemas.microsoft.com/office/drawing/2014/main" id="{7728CFA7-A6F5-23D5-38A5-198943BFF2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8683" y="4487351"/>
              <a:ext cx="479081" cy="670713"/>
            </a:xfrm>
            <a:prstGeom prst="rect">
              <a:avLst/>
            </a:prstGeom>
          </p:spPr>
        </p:pic>
        <p:pic>
          <p:nvPicPr>
            <p:cNvPr id="54" name="Resim 53">
              <a:extLst>
                <a:ext uri="{FF2B5EF4-FFF2-40B4-BE49-F238E27FC236}">
                  <a16:creationId xmlns:a16="http://schemas.microsoft.com/office/drawing/2014/main" id="{E124BDAD-1426-2CF8-67F8-EEC860845A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5856" y="2949547"/>
              <a:ext cx="475579" cy="665811"/>
            </a:xfrm>
            <a:prstGeom prst="rect">
              <a:avLst/>
            </a:prstGeom>
          </p:spPr>
        </p:pic>
        <p:pic>
          <p:nvPicPr>
            <p:cNvPr id="56" name="Resim 55">
              <a:extLst>
                <a:ext uri="{FF2B5EF4-FFF2-40B4-BE49-F238E27FC236}">
                  <a16:creationId xmlns:a16="http://schemas.microsoft.com/office/drawing/2014/main" id="{EC8BDF93-803D-ACD3-E90C-79AD5B4DED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8683" y="2176542"/>
              <a:ext cx="479081" cy="670713"/>
            </a:xfrm>
            <a:prstGeom prst="rect">
              <a:avLst/>
            </a:prstGeom>
          </p:spPr>
        </p:pic>
        <p:pic>
          <p:nvPicPr>
            <p:cNvPr id="57" name="Resim 56">
              <a:extLst>
                <a:ext uri="{FF2B5EF4-FFF2-40B4-BE49-F238E27FC236}">
                  <a16:creationId xmlns:a16="http://schemas.microsoft.com/office/drawing/2014/main" id="{B7506A06-BE63-B215-3701-FBB2925DE2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8683" y="1406273"/>
              <a:ext cx="479081" cy="670713"/>
            </a:xfrm>
            <a:prstGeom prst="rect">
              <a:avLst/>
            </a:prstGeom>
          </p:spPr>
        </p:pic>
        <p:pic>
          <p:nvPicPr>
            <p:cNvPr id="58" name="Resim 57">
              <a:extLst>
                <a:ext uri="{FF2B5EF4-FFF2-40B4-BE49-F238E27FC236}">
                  <a16:creationId xmlns:a16="http://schemas.microsoft.com/office/drawing/2014/main" id="{0BFEB246-075A-143F-96F0-70C9E1219C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8683" y="636004"/>
              <a:ext cx="479081" cy="670713"/>
            </a:xfrm>
            <a:prstGeom prst="rect">
              <a:avLst/>
            </a:prstGeom>
          </p:spPr>
        </p:pic>
        <p:pic>
          <p:nvPicPr>
            <p:cNvPr id="59" name="Resim 58">
              <a:extLst>
                <a:ext uri="{FF2B5EF4-FFF2-40B4-BE49-F238E27FC236}">
                  <a16:creationId xmlns:a16="http://schemas.microsoft.com/office/drawing/2014/main" id="{996E8033-13BA-9CFC-2C68-BE3604018E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8683" y="2946811"/>
              <a:ext cx="479081" cy="670713"/>
            </a:xfrm>
            <a:prstGeom prst="rect">
              <a:avLst/>
            </a:prstGeom>
          </p:spPr>
        </p:pic>
        <p:pic>
          <p:nvPicPr>
            <p:cNvPr id="60" name="Resim 59">
              <a:extLst>
                <a:ext uri="{FF2B5EF4-FFF2-40B4-BE49-F238E27FC236}">
                  <a16:creationId xmlns:a16="http://schemas.microsoft.com/office/drawing/2014/main" id="{BECD0AD8-EAB1-71A0-F862-89595FF37B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8683" y="3717080"/>
              <a:ext cx="479081" cy="670713"/>
            </a:xfrm>
            <a:prstGeom prst="rect">
              <a:avLst/>
            </a:prstGeom>
          </p:spPr>
        </p:pic>
        <p:pic>
          <p:nvPicPr>
            <p:cNvPr id="70" name="Resim 69">
              <a:extLst>
                <a:ext uri="{FF2B5EF4-FFF2-40B4-BE49-F238E27FC236}">
                  <a16:creationId xmlns:a16="http://schemas.microsoft.com/office/drawing/2014/main" id="{09BA3F10-8EB1-6BA0-9FBA-86F812D7E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856" y="3743123"/>
              <a:ext cx="475578" cy="665810"/>
            </a:xfrm>
            <a:prstGeom prst="rect">
              <a:avLst/>
            </a:prstGeom>
          </p:spPr>
        </p:pic>
        <p:pic>
          <p:nvPicPr>
            <p:cNvPr id="71" name="Resim 70">
              <a:extLst>
                <a:ext uri="{FF2B5EF4-FFF2-40B4-BE49-F238E27FC236}">
                  <a16:creationId xmlns:a16="http://schemas.microsoft.com/office/drawing/2014/main" id="{8237DA8E-2AD0-7E80-4BD4-AC82971B9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274" y="3744027"/>
              <a:ext cx="475578" cy="665809"/>
            </a:xfrm>
            <a:prstGeom prst="rect">
              <a:avLst/>
            </a:prstGeom>
          </p:spPr>
        </p:pic>
        <p:pic>
          <p:nvPicPr>
            <p:cNvPr id="72" name="Resim 71" descr="logo içeren bir resim&#10;&#10;Açıklama otomatik olarak oluşturuldu">
              <a:extLst>
                <a:ext uri="{FF2B5EF4-FFF2-40B4-BE49-F238E27FC236}">
                  <a16:creationId xmlns:a16="http://schemas.microsoft.com/office/drawing/2014/main" id="{F57D3000-E3C1-80F7-B50A-B7DE20462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858" y="4507379"/>
              <a:ext cx="475578" cy="665809"/>
            </a:xfrm>
            <a:prstGeom prst="rect">
              <a:avLst/>
            </a:prstGeom>
          </p:spPr>
        </p:pic>
        <p:pic>
          <p:nvPicPr>
            <p:cNvPr id="73" name="Resim 72">
              <a:extLst>
                <a:ext uri="{FF2B5EF4-FFF2-40B4-BE49-F238E27FC236}">
                  <a16:creationId xmlns:a16="http://schemas.microsoft.com/office/drawing/2014/main" id="{33679487-C3FA-AFE5-8C3F-BD04217F5F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857" y="4508397"/>
              <a:ext cx="475578" cy="665810"/>
            </a:xfrm>
            <a:prstGeom prst="rect">
              <a:avLst/>
            </a:prstGeom>
          </p:spPr>
        </p:pic>
        <p:pic>
          <p:nvPicPr>
            <p:cNvPr id="75" name="Resim 74" descr="logo içeren bir resim&#10;&#10;Açıklama otomatik olarak oluşturuldu">
              <a:extLst>
                <a:ext uri="{FF2B5EF4-FFF2-40B4-BE49-F238E27FC236}">
                  <a16:creationId xmlns:a16="http://schemas.microsoft.com/office/drawing/2014/main" id="{FB8ACD42-4F58-0C76-63A1-908D9F2F3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024" y="649232"/>
              <a:ext cx="475578" cy="665809"/>
            </a:xfrm>
            <a:prstGeom prst="rect">
              <a:avLst/>
            </a:prstGeom>
          </p:spPr>
        </p:pic>
        <p:pic>
          <p:nvPicPr>
            <p:cNvPr id="76" name="Resim 75">
              <a:extLst>
                <a:ext uri="{FF2B5EF4-FFF2-40B4-BE49-F238E27FC236}">
                  <a16:creationId xmlns:a16="http://schemas.microsoft.com/office/drawing/2014/main" id="{E53059DC-C0D8-3B33-12C2-321007DF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023" y="650250"/>
              <a:ext cx="475578" cy="665810"/>
            </a:xfrm>
            <a:prstGeom prst="rect">
              <a:avLst/>
            </a:prstGeom>
          </p:spPr>
        </p:pic>
        <p:pic>
          <p:nvPicPr>
            <p:cNvPr id="77" name="Resim 76">
              <a:extLst>
                <a:ext uri="{FF2B5EF4-FFF2-40B4-BE49-F238E27FC236}">
                  <a16:creationId xmlns:a16="http://schemas.microsoft.com/office/drawing/2014/main" id="{C19C30F4-5C80-5FA9-589A-7759125170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3619" y="663099"/>
              <a:ext cx="475578" cy="665810"/>
            </a:xfrm>
            <a:prstGeom prst="rect">
              <a:avLst/>
            </a:prstGeom>
          </p:spPr>
        </p:pic>
        <p:pic>
          <p:nvPicPr>
            <p:cNvPr id="78" name="Resim 77">
              <a:extLst>
                <a:ext uri="{FF2B5EF4-FFF2-40B4-BE49-F238E27FC236}">
                  <a16:creationId xmlns:a16="http://schemas.microsoft.com/office/drawing/2014/main" id="{94509A36-692D-5F57-40C7-FFF30C663D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2509" y="652323"/>
              <a:ext cx="479081" cy="670713"/>
            </a:xfrm>
            <a:prstGeom prst="rect">
              <a:avLst/>
            </a:prstGeom>
          </p:spPr>
        </p:pic>
        <p:pic>
          <p:nvPicPr>
            <p:cNvPr id="79" name="Resim 78" descr="logo içeren bir resim&#10;&#10;Açıklama otomatik olarak oluşturuldu">
              <a:extLst>
                <a:ext uri="{FF2B5EF4-FFF2-40B4-BE49-F238E27FC236}">
                  <a16:creationId xmlns:a16="http://schemas.microsoft.com/office/drawing/2014/main" id="{8C22B31B-8627-25CF-53E9-990C790A2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024" y="1411233"/>
              <a:ext cx="475578" cy="665809"/>
            </a:xfrm>
            <a:prstGeom prst="rect">
              <a:avLst/>
            </a:prstGeom>
          </p:spPr>
        </p:pic>
        <p:pic>
          <p:nvPicPr>
            <p:cNvPr id="80" name="Resim 79">
              <a:extLst>
                <a:ext uri="{FF2B5EF4-FFF2-40B4-BE49-F238E27FC236}">
                  <a16:creationId xmlns:a16="http://schemas.microsoft.com/office/drawing/2014/main" id="{EB9EA0B9-35A1-5670-880E-27DCB19C4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023" y="1412251"/>
              <a:ext cx="475578" cy="665810"/>
            </a:xfrm>
            <a:prstGeom prst="rect">
              <a:avLst/>
            </a:prstGeom>
          </p:spPr>
        </p:pic>
        <p:pic>
          <p:nvPicPr>
            <p:cNvPr id="81" name="Resim 80">
              <a:extLst>
                <a:ext uri="{FF2B5EF4-FFF2-40B4-BE49-F238E27FC236}">
                  <a16:creationId xmlns:a16="http://schemas.microsoft.com/office/drawing/2014/main" id="{FF42BFCC-F99F-D99D-6700-2C68F150B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3619" y="1423764"/>
              <a:ext cx="475578" cy="665810"/>
            </a:xfrm>
            <a:prstGeom prst="rect">
              <a:avLst/>
            </a:prstGeom>
          </p:spPr>
        </p:pic>
        <p:pic>
          <p:nvPicPr>
            <p:cNvPr id="82" name="Resim 81">
              <a:extLst>
                <a:ext uri="{FF2B5EF4-FFF2-40B4-BE49-F238E27FC236}">
                  <a16:creationId xmlns:a16="http://schemas.microsoft.com/office/drawing/2014/main" id="{1D485EEF-93F9-BEEE-57EE-E679FD8687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2509" y="1419163"/>
              <a:ext cx="479081" cy="670713"/>
            </a:xfrm>
            <a:prstGeom prst="rect">
              <a:avLst/>
            </a:prstGeom>
          </p:spPr>
        </p:pic>
        <p:pic>
          <p:nvPicPr>
            <p:cNvPr id="83" name="Resim 82">
              <a:extLst>
                <a:ext uri="{FF2B5EF4-FFF2-40B4-BE49-F238E27FC236}">
                  <a16:creationId xmlns:a16="http://schemas.microsoft.com/office/drawing/2014/main" id="{F4E008AC-544C-0788-062F-98926D745D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8264" y="660806"/>
              <a:ext cx="475578" cy="665810"/>
            </a:xfrm>
            <a:prstGeom prst="rect">
              <a:avLst/>
            </a:prstGeom>
          </p:spPr>
        </p:pic>
        <p:pic>
          <p:nvPicPr>
            <p:cNvPr id="84" name="Resim 83">
              <a:extLst>
                <a:ext uri="{FF2B5EF4-FFF2-40B4-BE49-F238E27FC236}">
                  <a16:creationId xmlns:a16="http://schemas.microsoft.com/office/drawing/2014/main" id="{0CDBD1B4-0F33-CE2E-2916-278203593E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58264" y="1421712"/>
              <a:ext cx="479081" cy="670713"/>
            </a:xfrm>
            <a:prstGeom prst="rect">
              <a:avLst/>
            </a:prstGeom>
          </p:spPr>
        </p:pic>
        <p:pic>
          <p:nvPicPr>
            <p:cNvPr id="85" name="Resim 84" descr="logo içeren bir resim&#10;&#10;Açıklama otomatik olarak oluşturuldu">
              <a:extLst>
                <a:ext uri="{FF2B5EF4-FFF2-40B4-BE49-F238E27FC236}">
                  <a16:creationId xmlns:a16="http://schemas.microsoft.com/office/drawing/2014/main" id="{CD997236-62DC-3807-2A23-2A628B77A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024" y="2173234"/>
              <a:ext cx="475578" cy="665809"/>
            </a:xfrm>
            <a:prstGeom prst="rect">
              <a:avLst/>
            </a:prstGeom>
          </p:spPr>
        </p:pic>
        <p:pic>
          <p:nvPicPr>
            <p:cNvPr id="86" name="Resim 85">
              <a:extLst>
                <a:ext uri="{FF2B5EF4-FFF2-40B4-BE49-F238E27FC236}">
                  <a16:creationId xmlns:a16="http://schemas.microsoft.com/office/drawing/2014/main" id="{F1CF45BC-14DA-2F59-D8E0-D50E308BB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023" y="2174252"/>
              <a:ext cx="475578" cy="665810"/>
            </a:xfrm>
            <a:prstGeom prst="rect">
              <a:avLst/>
            </a:prstGeom>
          </p:spPr>
        </p:pic>
        <p:pic>
          <p:nvPicPr>
            <p:cNvPr id="87" name="Resim 86" descr="logo içeren bir resim&#10;&#10;Açıklama otomatik olarak oluşturuldu">
              <a:extLst>
                <a:ext uri="{FF2B5EF4-FFF2-40B4-BE49-F238E27FC236}">
                  <a16:creationId xmlns:a16="http://schemas.microsoft.com/office/drawing/2014/main" id="{1B84399B-4EC3-0906-120B-BB36545AC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024" y="2935235"/>
              <a:ext cx="475578" cy="665809"/>
            </a:xfrm>
            <a:prstGeom prst="rect">
              <a:avLst/>
            </a:prstGeom>
          </p:spPr>
        </p:pic>
        <p:pic>
          <p:nvPicPr>
            <p:cNvPr id="88" name="Resim 87">
              <a:extLst>
                <a:ext uri="{FF2B5EF4-FFF2-40B4-BE49-F238E27FC236}">
                  <a16:creationId xmlns:a16="http://schemas.microsoft.com/office/drawing/2014/main" id="{48ED5078-EBFD-3402-2433-CD14C844B1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023" y="2936253"/>
              <a:ext cx="475578" cy="665810"/>
            </a:xfrm>
            <a:prstGeom prst="rect">
              <a:avLst/>
            </a:prstGeom>
          </p:spPr>
        </p:pic>
        <p:pic>
          <p:nvPicPr>
            <p:cNvPr id="89" name="Resim 88" descr="logo içeren bir resim&#10;&#10;Açıklama otomatik olarak oluşturuldu">
              <a:extLst>
                <a:ext uri="{FF2B5EF4-FFF2-40B4-BE49-F238E27FC236}">
                  <a16:creationId xmlns:a16="http://schemas.microsoft.com/office/drawing/2014/main" id="{B88A5161-C157-DB33-CEA1-343C6781C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024" y="3697236"/>
              <a:ext cx="475578" cy="665809"/>
            </a:xfrm>
            <a:prstGeom prst="rect">
              <a:avLst/>
            </a:prstGeom>
          </p:spPr>
        </p:pic>
        <p:pic>
          <p:nvPicPr>
            <p:cNvPr id="90" name="Resim 89">
              <a:extLst>
                <a:ext uri="{FF2B5EF4-FFF2-40B4-BE49-F238E27FC236}">
                  <a16:creationId xmlns:a16="http://schemas.microsoft.com/office/drawing/2014/main" id="{2B43C565-B2EB-64DE-128E-E5E306424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023" y="3698254"/>
              <a:ext cx="475578" cy="665810"/>
            </a:xfrm>
            <a:prstGeom prst="rect">
              <a:avLst/>
            </a:prstGeom>
          </p:spPr>
        </p:pic>
        <p:pic>
          <p:nvPicPr>
            <p:cNvPr id="91" name="Resim 90" descr="logo içeren bir resim&#10;&#10;Açıklama otomatik olarak oluşturuldu">
              <a:extLst>
                <a:ext uri="{FF2B5EF4-FFF2-40B4-BE49-F238E27FC236}">
                  <a16:creationId xmlns:a16="http://schemas.microsoft.com/office/drawing/2014/main" id="{34B2D04F-D3AE-5E1F-8E83-C732FED85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024" y="4459236"/>
              <a:ext cx="475578" cy="665809"/>
            </a:xfrm>
            <a:prstGeom prst="rect">
              <a:avLst/>
            </a:prstGeom>
          </p:spPr>
        </p:pic>
        <p:pic>
          <p:nvPicPr>
            <p:cNvPr id="92" name="Resim 91">
              <a:extLst>
                <a:ext uri="{FF2B5EF4-FFF2-40B4-BE49-F238E27FC236}">
                  <a16:creationId xmlns:a16="http://schemas.microsoft.com/office/drawing/2014/main" id="{5068F105-3B48-1E68-4E50-F76768F77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023" y="4460254"/>
              <a:ext cx="475578" cy="665810"/>
            </a:xfrm>
            <a:prstGeom prst="rect">
              <a:avLst/>
            </a:prstGeom>
          </p:spPr>
        </p:pic>
        <p:pic>
          <p:nvPicPr>
            <p:cNvPr id="93" name="Resim 92">
              <a:extLst>
                <a:ext uri="{FF2B5EF4-FFF2-40B4-BE49-F238E27FC236}">
                  <a16:creationId xmlns:a16="http://schemas.microsoft.com/office/drawing/2014/main" id="{7EB1F370-347D-0053-4F0A-7A11D125DA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22509" y="2186003"/>
              <a:ext cx="475579" cy="665811"/>
            </a:xfrm>
            <a:prstGeom prst="rect">
              <a:avLst/>
            </a:prstGeom>
          </p:spPr>
        </p:pic>
        <p:pic>
          <p:nvPicPr>
            <p:cNvPr id="94" name="Resim 93">
              <a:extLst>
                <a:ext uri="{FF2B5EF4-FFF2-40B4-BE49-F238E27FC236}">
                  <a16:creationId xmlns:a16="http://schemas.microsoft.com/office/drawing/2014/main" id="{F3403012-22E4-8EB8-931C-CAE52F1ACA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3619" y="2945094"/>
              <a:ext cx="475578" cy="665809"/>
            </a:xfrm>
            <a:prstGeom prst="rect">
              <a:avLst/>
            </a:prstGeom>
          </p:spPr>
        </p:pic>
        <p:pic>
          <p:nvPicPr>
            <p:cNvPr id="95" name="Resim 94">
              <a:extLst>
                <a:ext uri="{FF2B5EF4-FFF2-40B4-BE49-F238E27FC236}">
                  <a16:creationId xmlns:a16="http://schemas.microsoft.com/office/drawing/2014/main" id="{47128A2B-2479-6FC3-6C88-7BF4F6AAD4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3619" y="2184429"/>
              <a:ext cx="475578" cy="665810"/>
            </a:xfrm>
            <a:prstGeom prst="rect">
              <a:avLst/>
            </a:prstGeom>
          </p:spPr>
        </p:pic>
        <p:pic>
          <p:nvPicPr>
            <p:cNvPr id="96" name="Resim 95">
              <a:extLst>
                <a:ext uri="{FF2B5EF4-FFF2-40B4-BE49-F238E27FC236}">
                  <a16:creationId xmlns:a16="http://schemas.microsoft.com/office/drawing/2014/main" id="{9CF675E6-A490-A899-6316-2FA2E6B52C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22509" y="2947941"/>
              <a:ext cx="475579" cy="665811"/>
            </a:xfrm>
            <a:prstGeom prst="rect">
              <a:avLst/>
            </a:prstGeom>
          </p:spPr>
        </p:pic>
        <p:pic>
          <p:nvPicPr>
            <p:cNvPr id="97" name="Resim 96">
              <a:extLst>
                <a:ext uri="{FF2B5EF4-FFF2-40B4-BE49-F238E27FC236}">
                  <a16:creationId xmlns:a16="http://schemas.microsoft.com/office/drawing/2014/main" id="{3928C2A2-B4C8-373F-88B3-2F9C70EE3B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2509" y="3709879"/>
              <a:ext cx="479081" cy="670713"/>
            </a:xfrm>
            <a:prstGeom prst="rect">
              <a:avLst/>
            </a:prstGeom>
          </p:spPr>
        </p:pic>
        <p:pic>
          <p:nvPicPr>
            <p:cNvPr id="98" name="Resim 97">
              <a:extLst>
                <a:ext uri="{FF2B5EF4-FFF2-40B4-BE49-F238E27FC236}">
                  <a16:creationId xmlns:a16="http://schemas.microsoft.com/office/drawing/2014/main" id="{E9062869-0066-C066-8AC1-341FD1E136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43619" y="3705758"/>
              <a:ext cx="479081" cy="670713"/>
            </a:xfrm>
            <a:prstGeom prst="rect">
              <a:avLst/>
            </a:prstGeom>
          </p:spPr>
        </p:pic>
        <p:pic>
          <p:nvPicPr>
            <p:cNvPr id="99" name="Resim 98">
              <a:extLst>
                <a:ext uri="{FF2B5EF4-FFF2-40B4-BE49-F238E27FC236}">
                  <a16:creationId xmlns:a16="http://schemas.microsoft.com/office/drawing/2014/main" id="{927EDF87-51C3-7FCB-EDB6-940A34DEBC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2509" y="4476721"/>
              <a:ext cx="479081" cy="670714"/>
            </a:xfrm>
            <a:prstGeom prst="rect">
              <a:avLst/>
            </a:prstGeom>
          </p:spPr>
        </p:pic>
        <p:pic>
          <p:nvPicPr>
            <p:cNvPr id="100" name="Resim 99">
              <a:extLst>
                <a:ext uri="{FF2B5EF4-FFF2-40B4-BE49-F238E27FC236}">
                  <a16:creationId xmlns:a16="http://schemas.microsoft.com/office/drawing/2014/main" id="{9624C6F6-B4FE-C87C-EFE8-D4E442BDD0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43619" y="4471328"/>
              <a:ext cx="479081" cy="670713"/>
            </a:xfrm>
            <a:prstGeom prst="rect">
              <a:avLst/>
            </a:prstGeom>
          </p:spPr>
        </p:pic>
        <p:pic>
          <p:nvPicPr>
            <p:cNvPr id="101" name="Resim 100">
              <a:extLst>
                <a:ext uri="{FF2B5EF4-FFF2-40B4-BE49-F238E27FC236}">
                  <a16:creationId xmlns:a16="http://schemas.microsoft.com/office/drawing/2014/main" id="{EFD52702-F8BA-7D4A-CE30-DEFBF4068F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8264" y="2187521"/>
              <a:ext cx="475578" cy="665810"/>
            </a:xfrm>
            <a:prstGeom prst="rect">
              <a:avLst/>
            </a:prstGeom>
          </p:spPr>
        </p:pic>
        <p:pic>
          <p:nvPicPr>
            <p:cNvPr id="102" name="Resim 101">
              <a:extLst>
                <a:ext uri="{FF2B5EF4-FFF2-40B4-BE49-F238E27FC236}">
                  <a16:creationId xmlns:a16="http://schemas.microsoft.com/office/drawing/2014/main" id="{4407E7F0-09D6-C96E-1D6B-E8181A87D2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58264" y="2948427"/>
              <a:ext cx="479081" cy="670713"/>
            </a:xfrm>
            <a:prstGeom prst="rect">
              <a:avLst/>
            </a:prstGeom>
          </p:spPr>
        </p:pic>
        <p:pic>
          <p:nvPicPr>
            <p:cNvPr id="103" name="Resim 102">
              <a:extLst>
                <a:ext uri="{FF2B5EF4-FFF2-40B4-BE49-F238E27FC236}">
                  <a16:creationId xmlns:a16="http://schemas.microsoft.com/office/drawing/2014/main" id="{EEA6F0AA-9414-0F74-A187-6D72A2C0F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8264" y="3714236"/>
              <a:ext cx="475578" cy="665809"/>
            </a:xfrm>
            <a:prstGeom prst="rect">
              <a:avLst/>
            </a:prstGeom>
          </p:spPr>
        </p:pic>
        <p:pic>
          <p:nvPicPr>
            <p:cNvPr id="104" name="Resim 103">
              <a:extLst>
                <a:ext uri="{FF2B5EF4-FFF2-40B4-BE49-F238E27FC236}">
                  <a16:creationId xmlns:a16="http://schemas.microsoft.com/office/drawing/2014/main" id="{84B32CAA-964C-A3CA-D11B-35F95A10BB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8264" y="4475142"/>
              <a:ext cx="475578" cy="665810"/>
            </a:xfrm>
            <a:prstGeom prst="rect">
              <a:avLst/>
            </a:prstGeom>
          </p:spPr>
        </p:pic>
      </p:grpSp>
      <p:sp>
        <p:nvSpPr>
          <p:cNvPr id="107" name="Metin kutusu 106">
            <a:extLst>
              <a:ext uri="{FF2B5EF4-FFF2-40B4-BE49-F238E27FC236}">
                <a16:creationId xmlns:a16="http://schemas.microsoft.com/office/drawing/2014/main" id="{C39ACC11-38BF-509C-9C9F-021DFC1719E9}"/>
              </a:ext>
            </a:extLst>
          </p:cNvPr>
          <p:cNvSpPr txBox="1"/>
          <p:nvPr/>
        </p:nvSpPr>
        <p:spPr>
          <a:xfrm>
            <a:off x="6134536" y="414387"/>
            <a:ext cx="1907561" cy="461665"/>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25,989,600</a:t>
            </a:r>
            <a:endParaRPr lang="en-US" sz="2400" dirty="0"/>
          </a:p>
        </p:txBody>
      </p:sp>
      <p:sp>
        <p:nvSpPr>
          <p:cNvPr id="108" name="Ok: Sağ 107">
            <a:extLst>
              <a:ext uri="{FF2B5EF4-FFF2-40B4-BE49-F238E27FC236}">
                <a16:creationId xmlns:a16="http://schemas.microsoft.com/office/drawing/2014/main" id="{CEED165B-98F9-581F-6A11-5E11AD2975A5}"/>
              </a:ext>
            </a:extLst>
          </p:cNvPr>
          <p:cNvSpPr/>
          <p:nvPr/>
        </p:nvSpPr>
        <p:spPr>
          <a:xfrm>
            <a:off x="8092646" y="498800"/>
            <a:ext cx="876449" cy="292841"/>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noFill/>
            </a:endParaRPr>
          </a:p>
        </p:txBody>
      </p:sp>
      <p:sp>
        <p:nvSpPr>
          <p:cNvPr id="109" name="Metin kutusu 108">
            <a:extLst>
              <a:ext uri="{FF2B5EF4-FFF2-40B4-BE49-F238E27FC236}">
                <a16:creationId xmlns:a16="http://schemas.microsoft.com/office/drawing/2014/main" id="{FA0CBFB5-B07E-AD1D-3246-901F24D36ADE}"/>
              </a:ext>
            </a:extLst>
          </p:cNvPr>
          <p:cNvSpPr txBox="1"/>
          <p:nvPr/>
        </p:nvSpPr>
        <p:spPr>
          <a:xfrm>
            <a:off x="9016891" y="400118"/>
            <a:ext cx="1907561" cy="461665"/>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305,553</a:t>
            </a:r>
            <a:endParaRPr lang="en-US" sz="2400" dirty="0"/>
          </a:p>
        </p:txBody>
      </p:sp>
    </p:spTree>
    <p:extLst>
      <p:ext uri="{BB962C8B-B14F-4D97-AF65-F5344CB8AC3E}">
        <p14:creationId xmlns:p14="http://schemas.microsoft.com/office/powerpoint/2010/main" val="30280440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A445C63D-ECFA-EB42-AF3E-6924B761CA6B}"/>
              </a:ext>
            </a:extLst>
          </p:cNvPr>
          <p:cNvSpPr txBox="1"/>
          <p:nvPr/>
        </p:nvSpPr>
        <p:spPr>
          <a:xfrm>
            <a:off x="4107970" y="839422"/>
            <a:ext cx="39760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Calibri" panose="020F0502020204030204"/>
                <a:ea typeface="+mn-ea"/>
                <a:cs typeface="+mn-cs"/>
              </a:rPr>
              <a:t>Turn &amp; River</a:t>
            </a:r>
          </a:p>
        </p:txBody>
      </p:sp>
      <p:cxnSp>
        <p:nvCxnSpPr>
          <p:cNvPr id="12" name="Düz Bağlayıcı 11">
            <a:extLst>
              <a:ext uri="{FF2B5EF4-FFF2-40B4-BE49-F238E27FC236}">
                <a16:creationId xmlns:a16="http://schemas.microsoft.com/office/drawing/2014/main" id="{ECC48E86-F454-E1D6-1FDE-39BEA89AED51}"/>
              </a:ext>
            </a:extLst>
          </p:cNvPr>
          <p:cNvCxnSpPr>
            <a:cxnSpLocks/>
          </p:cNvCxnSpPr>
          <p:nvPr/>
        </p:nvCxnSpPr>
        <p:spPr>
          <a:xfrm>
            <a:off x="4665407" y="1612545"/>
            <a:ext cx="2861187" cy="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descr="Hesap makinesi ana hat">
            <a:extLst>
              <a:ext uri="{FF2B5EF4-FFF2-40B4-BE49-F238E27FC236}">
                <a16:creationId xmlns:a16="http://schemas.microsoft.com/office/drawing/2014/main" id="{C57DE729-03FE-81B3-7DD7-ACEA0EF34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7812" y="2510259"/>
            <a:ext cx="1976377" cy="1976377"/>
          </a:xfrm>
          <a:prstGeom prst="rect">
            <a:avLst/>
          </a:prstGeom>
        </p:spPr>
      </p:pic>
      <p:sp>
        <p:nvSpPr>
          <p:cNvPr id="4" name="Metin kutusu 3">
            <a:extLst>
              <a:ext uri="{FF2B5EF4-FFF2-40B4-BE49-F238E27FC236}">
                <a16:creationId xmlns:a16="http://schemas.microsoft.com/office/drawing/2014/main" id="{72316456-A5F1-36DE-2465-A2145628476C}"/>
              </a:ext>
            </a:extLst>
          </p:cNvPr>
          <p:cNvSpPr txBox="1"/>
          <p:nvPr/>
        </p:nvSpPr>
        <p:spPr>
          <a:xfrm>
            <a:off x="2444188" y="1835134"/>
            <a:ext cx="7303624" cy="1815882"/>
          </a:xfrm>
          <a:prstGeom prst="rect">
            <a:avLst/>
          </a:prstGeom>
          <a:noFill/>
        </p:spPr>
        <p:txBody>
          <a:bodyPr wrap="square" rtlCol="0">
            <a:spAutoFit/>
          </a:bodyPr>
          <a:lstStyle/>
          <a:p>
            <a:pPr algn="ctr"/>
            <a:r>
              <a:rPr lang="en-US" sz="2800" b="0" i="0" dirty="0">
                <a:effectLst/>
                <a:latin typeface="Söhne"/>
              </a:rPr>
              <a:t>For pre-flop and flop situations, a dataset of </a:t>
            </a:r>
            <a:r>
              <a:rPr lang="en-US" sz="2800" b="0" i="0" dirty="0">
                <a:solidFill>
                  <a:srgbClr val="FFFF00"/>
                </a:solidFill>
                <a:effectLst/>
                <a:latin typeface="Söhne"/>
              </a:rPr>
              <a:t>300,000</a:t>
            </a:r>
            <a:r>
              <a:rPr lang="en-US" sz="2800" b="0" i="0" dirty="0">
                <a:effectLst/>
                <a:latin typeface="Söhne"/>
              </a:rPr>
              <a:t> rows was created through 30 billion simulations, with each combination tested in 100,000 different scenarios.</a:t>
            </a:r>
            <a:endParaRPr lang="en-US" sz="2800" dirty="0"/>
          </a:p>
        </p:txBody>
      </p:sp>
    </p:spTree>
    <p:extLst>
      <p:ext uri="{BB962C8B-B14F-4D97-AF65-F5344CB8AC3E}">
        <p14:creationId xmlns:p14="http://schemas.microsoft.com/office/powerpoint/2010/main" val="8985459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ikdörtgen: Çapraz Köşeleri Yuvarlatılmış 31">
            <a:extLst>
              <a:ext uri="{FF2B5EF4-FFF2-40B4-BE49-F238E27FC236}">
                <a16:creationId xmlns:a16="http://schemas.microsoft.com/office/drawing/2014/main" id="{DA7250D5-6E45-58A1-85EE-6A20CF79B4F6}"/>
              </a:ext>
            </a:extLst>
          </p:cNvPr>
          <p:cNvSpPr/>
          <p:nvPr/>
        </p:nvSpPr>
        <p:spPr>
          <a:xfrm>
            <a:off x="46208" y="1201283"/>
            <a:ext cx="7327911" cy="5330783"/>
          </a:xfrm>
          <a:prstGeom prst="round2DiagRect">
            <a:avLst/>
          </a:prstGeom>
          <a:gradFill flip="none" rotWithShape="1">
            <a:gsLst>
              <a:gs pos="0">
                <a:schemeClr val="accent1">
                  <a:shade val="30000"/>
                  <a:satMod val="115000"/>
                  <a:alpha val="53000"/>
                  <a:lumMod val="76000"/>
                </a:schemeClr>
              </a:gs>
              <a:gs pos="50000">
                <a:schemeClr val="tx2">
                  <a:lumMod val="75000"/>
                  <a:alpha val="67000"/>
                </a:schemeClr>
              </a:gs>
              <a:gs pos="100000">
                <a:schemeClr val="tx2">
                  <a:lumMod val="60000"/>
                  <a:lumOff val="40000"/>
                </a:schemeClr>
              </a:gs>
            </a:gsLst>
            <a:lin ang="66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Düz Bağlayıcı 11">
            <a:extLst>
              <a:ext uri="{FF2B5EF4-FFF2-40B4-BE49-F238E27FC236}">
                <a16:creationId xmlns:a16="http://schemas.microsoft.com/office/drawing/2014/main" id="{ECC48E86-F454-E1D6-1FDE-39BEA89AED51}"/>
              </a:ext>
            </a:extLst>
          </p:cNvPr>
          <p:cNvCxnSpPr>
            <a:cxnSpLocks/>
          </p:cNvCxnSpPr>
          <p:nvPr/>
        </p:nvCxnSpPr>
        <p:spPr>
          <a:xfrm>
            <a:off x="1085235" y="882353"/>
            <a:ext cx="3162960"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073EC11E-799B-08E0-5D0C-CA6B37BCBA4A}"/>
              </a:ext>
            </a:extLst>
          </p:cNvPr>
          <p:cNvSpPr txBox="1"/>
          <p:nvPr/>
        </p:nvSpPr>
        <p:spPr>
          <a:xfrm>
            <a:off x="7457179" y="1322831"/>
            <a:ext cx="4109012" cy="2308324"/>
          </a:xfrm>
          <a:prstGeom prst="rect">
            <a:avLst/>
          </a:prstGeom>
          <a:noFill/>
        </p:spPr>
        <p:txBody>
          <a:bodyPr wrap="square" rtlCol="0">
            <a:spAutoFit/>
          </a:bodyPr>
          <a:lstStyle/>
          <a:p>
            <a:pPr defTabSz="457200"/>
            <a:r>
              <a:rPr lang="en-US" sz="2400" dirty="0">
                <a:solidFill>
                  <a:srgbClr val="FFFF00"/>
                </a:solidFill>
                <a:latin typeface="Tw Cen MT" panose="020B0602020104020603"/>
              </a:rPr>
              <a:t>Mean: 0.4938</a:t>
            </a:r>
          </a:p>
          <a:p>
            <a:pPr defTabSz="457200"/>
            <a:r>
              <a:rPr lang="en-US" sz="2400" dirty="0">
                <a:solidFill>
                  <a:srgbClr val="FFFF00"/>
                </a:solidFill>
                <a:latin typeface="Tw Cen MT" panose="020B0602020104020603"/>
              </a:rPr>
              <a:t>Standard deviation: 0.0001</a:t>
            </a:r>
          </a:p>
          <a:p>
            <a:pPr defTabSz="457200"/>
            <a:r>
              <a:rPr lang="en-US" sz="2400" dirty="0">
                <a:solidFill>
                  <a:srgbClr val="FFFF00"/>
                </a:solidFill>
                <a:latin typeface="Tw Cen MT" panose="020B0602020104020603"/>
              </a:rPr>
              <a:t>Minimum: 0.4936</a:t>
            </a:r>
          </a:p>
          <a:p>
            <a:pPr defTabSz="457200"/>
            <a:r>
              <a:rPr lang="en-US" sz="2400" dirty="0">
                <a:solidFill>
                  <a:srgbClr val="FFFF00"/>
                </a:solidFill>
                <a:latin typeface="Tw Cen MT" panose="020B0602020104020603"/>
              </a:rPr>
              <a:t>Maximum: 0.4941</a:t>
            </a:r>
          </a:p>
          <a:p>
            <a:pPr defTabSz="457200"/>
            <a:r>
              <a:rPr lang="en-US" sz="2400" dirty="0">
                <a:solidFill>
                  <a:srgbClr val="FFFF00"/>
                </a:solidFill>
                <a:latin typeface="Tw Cen MT" panose="020B0602020104020603"/>
              </a:rPr>
              <a:t>Median: 0.4938</a:t>
            </a:r>
          </a:p>
          <a:p>
            <a:pPr defTabSz="457200"/>
            <a:r>
              <a:rPr lang="en-US" sz="2400" dirty="0">
                <a:solidFill>
                  <a:srgbClr val="FFFF00"/>
                </a:solidFill>
                <a:latin typeface="Tw Cen MT" panose="020B0602020104020603"/>
              </a:rPr>
              <a:t>Real:0.4938546659938889</a:t>
            </a:r>
          </a:p>
        </p:txBody>
      </p:sp>
      <p:sp>
        <p:nvSpPr>
          <p:cNvPr id="9" name="Metin kutusu 8">
            <a:extLst>
              <a:ext uri="{FF2B5EF4-FFF2-40B4-BE49-F238E27FC236}">
                <a16:creationId xmlns:a16="http://schemas.microsoft.com/office/drawing/2014/main" id="{03F9154B-8772-B506-E6D5-55CDA5EFE225}"/>
              </a:ext>
            </a:extLst>
          </p:cNvPr>
          <p:cNvSpPr txBox="1"/>
          <p:nvPr/>
        </p:nvSpPr>
        <p:spPr>
          <a:xfrm>
            <a:off x="0" y="259213"/>
            <a:ext cx="3670884" cy="646331"/>
          </a:xfrm>
          <a:prstGeom prst="rect">
            <a:avLst/>
          </a:prstGeom>
          <a:noFill/>
        </p:spPr>
        <p:txBody>
          <a:bodyPr wrap="square" rtlCol="0">
            <a:spAutoFit/>
          </a:bodyPr>
          <a:lstStyle/>
          <a:p>
            <a:pPr algn="ctr"/>
            <a:r>
              <a:rPr lang="en-US" sz="3600" b="1" dirty="0">
                <a:solidFill>
                  <a:srgbClr val="FFFF00"/>
                </a:solidFill>
              </a:rPr>
              <a:t>Pre-Flop</a:t>
            </a:r>
          </a:p>
        </p:txBody>
      </p:sp>
      <p:pic>
        <p:nvPicPr>
          <p:cNvPr id="20" name="Resim 19">
            <a:extLst>
              <a:ext uri="{FF2B5EF4-FFF2-40B4-BE49-F238E27FC236}">
                <a16:creationId xmlns:a16="http://schemas.microsoft.com/office/drawing/2014/main" id="{04FD1998-B061-4E02-4206-956B6029613B}"/>
              </a:ext>
            </a:extLst>
          </p:cNvPr>
          <p:cNvPicPr>
            <a:picLocks noChangeAspect="1"/>
          </p:cNvPicPr>
          <p:nvPr/>
        </p:nvPicPr>
        <p:blipFill>
          <a:blip r:embed="rId3"/>
          <a:stretch>
            <a:fillRect/>
          </a:stretch>
        </p:blipFill>
        <p:spPr>
          <a:xfrm>
            <a:off x="317784" y="1615356"/>
            <a:ext cx="6762750" cy="4486275"/>
          </a:xfrm>
          <a:prstGeom prst="rect">
            <a:avLst/>
          </a:prstGeom>
        </p:spPr>
      </p:pic>
      <p:pic>
        <p:nvPicPr>
          <p:cNvPr id="22" name="Resim 21">
            <a:extLst>
              <a:ext uri="{FF2B5EF4-FFF2-40B4-BE49-F238E27FC236}">
                <a16:creationId xmlns:a16="http://schemas.microsoft.com/office/drawing/2014/main" id="{E9B2383B-8C66-2331-662E-A79699999BFC}"/>
              </a:ext>
            </a:extLst>
          </p:cNvPr>
          <p:cNvPicPr>
            <a:picLocks noChangeAspect="1"/>
          </p:cNvPicPr>
          <p:nvPr/>
        </p:nvPicPr>
        <p:blipFill>
          <a:blip r:embed="rId4"/>
          <a:stretch>
            <a:fillRect/>
          </a:stretch>
        </p:blipFill>
        <p:spPr>
          <a:xfrm>
            <a:off x="374934" y="1615356"/>
            <a:ext cx="6705600" cy="4486275"/>
          </a:xfrm>
          <a:prstGeom prst="rect">
            <a:avLst/>
          </a:prstGeom>
        </p:spPr>
      </p:pic>
      <p:sp>
        <p:nvSpPr>
          <p:cNvPr id="24" name="Metin kutusu 23">
            <a:extLst>
              <a:ext uri="{FF2B5EF4-FFF2-40B4-BE49-F238E27FC236}">
                <a16:creationId xmlns:a16="http://schemas.microsoft.com/office/drawing/2014/main" id="{31621FA3-C148-097C-D862-B01F33F0B46D}"/>
              </a:ext>
            </a:extLst>
          </p:cNvPr>
          <p:cNvSpPr txBox="1"/>
          <p:nvPr/>
        </p:nvSpPr>
        <p:spPr>
          <a:xfrm>
            <a:off x="7457179" y="1322827"/>
            <a:ext cx="4109012" cy="2308324"/>
          </a:xfrm>
          <a:prstGeom prst="rect">
            <a:avLst/>
          </a:prstGeom>
          <a:noFill/>
        </p:spPr>
        <p:txBody>
          <a:bodyPr wrap="square" rtlCol="0">
            <a:spAutoFit/>
          </a:bodyPr>
          <a:lstStyle/>
          <a:p>
            <a:pPr defTabSz="457200"/>
            <a:r>
              <a:rPr lang="en-US" sz="2400" dirty="0">
                <a:solidFill>
                  <a:srgbClr val="FFFF00"/>
                </a:solidFill>
                <a:latin typeface="Tw Cen MT" panose="020B0602020104020603"/>
              </a:rPr>
              <a:t>Mean: 0.3934</a:t>
            </a:r>
          </a:p>
          <a:p>
            <a:pPr defTabSz="457200"/>
            <a:r>
              <a:rPr lang="en-US" sz="2400" dirty="0">
                <a:solidFill>
                  <a:srgbClr val="FFFF00"/>
                </a:solidFill>
                <a:latin typeface="Tw Cen MT" panose="020B0602020104020603"/>
              </a:rPr>
              <a:t>Standard deviation: 0.0009</a:t>
            </a:r>
          </a:p>
          <a:p>
            <a:pPr defTabSz="457200"/>
            <a:r>
              <a:rPr lang="en-US" sz="2400" dirty="0">
                <a:solidFill>
                  <a:srgbClr val="FFFF00"/>
                </a:solidFill>
                <a:latin typeface="Tw Cen MT" panose="020B0602020104020603"/>
              </a:rPr>
              <a:t>Minimum: 0.3922</a:t>
            </a:r>
          </a:p>
          <a:p>
            <a:pPr defTabSz="457200"/>
            <a:r>
              <a:rPr lang="en-US" sz="2400" dirty="0">
                <a:solidFill>
                  <a:srgbClr val="FFFF00"/>
                </a:solidFill>
                <a:latin typeface="Tw Cen MT" panose="020B0602020104020603"/>
              </a:rPr>
              <a:t>Maximum: 0.3953</a:t>
            </a:r>
          </a:p>
          <a:p>
            <a:pPr defTabSz="457200"/>
            <a:r>
              <a:rPr lang="en-US" sz="2400" dirty="0">
                <a:solidFill>
                  <a:srgbClr val="FFFF00"/>
                </a:solidFill>
                <a:latin typeface="Tw Cen MT" panose="020B0602020104020603"/>
              </a:rPr>
              <a:t>Median: 0.3932</a:t>
            </a:r>
          </a:p>
          <a:p>
            <a:pPr defTabSz="457200"/>
            <a:r>
              <a:rPr lang="en-US" sz="2400" dirty="0">
                <a:solidFill>
                  <a:srgbClr val="FFFF00"/>
                </a:solidFill>
                <a:latin typeface="Tw Cen MT" panose="020B0602020104020603"/>
              </a:rPr>
              <a:t>Real:0.39265233962909424</a:t>
            </a:r>
          </a:p>
        </p:txBody>
      </p:sp>
      <p:sp>
        <p:nvSpPr>
          <p:cNvPr id="25" name="Metin kutusu 24">
            <a:extLst>
              <a:ext uri="{FF2B5EF4-FFF2-40B4-BE49-F238E27FC236}">
                <a16:creationId xmlns:a16="http://schemas.microsoft.com/office/drawing/2014/main" id="{DC574440-E8FA-3182-4AE3-32275BBDBDC0}"/>
              </a:ext>
            </a:extLst>
          </p:cNvPr>
          <p:cNvSpPr txBox="1"/>
          <p:nvPr/>
        </p:nvSpPr>
        <p:spPr>
          <a:xfrm>
            <a:off x="-386785" y="264509"/>
            <a:ext cx="3670884" cy="646331"/>
          </a:xfrm>
          <a:prstGeom prst="rect">
            <a:avLst/>
          </a:prstGeom>
          <a:noFill/>
        </p:spPr>
        <p:txBody>
          <a:bodyPr wrap="square" rtlCol="0">
            <a:spAutoFit/>
          </a:bodyPr>
          <a:lstStyle/>
          <a:p>
            <a:pPr algn="ctr"/>
            <a:r>
              <a:rPr lang="en-US" sz="3600" b="1" dirty="0">
                <a:solidFill>
                  <a:srgbClr val="FFFF00"/>
                </a:solidFill>
              </a:rPr>
              <a:t>Flop</a:t>
            </a:r>
          </a:p>
        </p:txBody>
      </p:sp>
      <p:pic>
        <p:nvPicPr>
          <p:cNvPr id="27" name="Resim 26" descr="çizelge içeren bir resim&#10;&#10;Açıklama otomatik olarak oluşturuldu">
            <a:extLst>
              <a:ext uri="{FF2B5EF4-FFF2-40B4-BE49-F238E27FC236}">
                <a16:creationId xmlns:a16="http://schemas.microsoft.com/office/drawing/2014/main" id="{34B14BC6-B6AD-9A57-3604-8AB7789B3CFE}"/>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317784" y="1611927"/>
            <a:ext cx="6762750" cy="4489704"/>
          </a:xfrm>
          <a:prstGeom prst="rect">
            <a:avLst/>
          </a:prstGeom>
        </p:spPr>
      </p:pic>
      <p:pic>
        <p:nvPicPr>
          <p:cNvPr id="30" name="Resim 29" descr="çizelge içeren bir resim&#10;&#10;Açıklama otomatik olarak oluşturuldu">
            <a:extLst>
              <a:ext uri="{FF2B5EF4-FFF2-40B4-BE49-F238E27FC236}">
                <a16:creationId xmlns:a16="http://schemas.microsoft.com/office/drawing/2014/main" id="{5771211A-0DFA-859C-3571-8C961E4A8625}"/>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13974" y="1606631"/>
            <a:ext cx="6766560" cy="4489704"/>
          </a:xfrm>
          <a:prstGeom prst="rect">
            <a:avLst/>
          </a:prstGeom>
        </p:spPr>
      </p:pic>
      <p:sp>
        <p:nvSpPr>
          <p:cNvPr id="31" name="Metin kutusu 30">
            <a:extLst>
              <a:ext uri="{FF2B5EF4-FFF2-40B4-BE49-F238E27FC236}">
                <a16:creationId xmlns:a16="http://schemas.microsoft.com/office/drawing/2014/main" id="{DA24ED0E-A90B-BB76-C107-00BA51E7D4B6}"/>
              </a:ext>
            </a:extLst>
          </p:cNvPr>
          <p:cNvSpPr txBox="1"/>
          <p:nvPr/>
        </p:nvSpPr>
        <p:spPr>
          <a:xfrm>
            <a:off x="720432" y="258347"/>
            <a:ext cx="3670884" cy="646331"/>
          </a:xfrm>
          <a:prstGeom prst="rect">
            <a:avLst/>
          </a:prstGeom>
          <a:noFill/>
        </p:spPr>
        <p:txBody>
          <a:bodyPr wrap="square" rtlCol="0">
            <a:spAutoFit/>
          </a:bodyPr>
          <a:lstStyle/>
          <a:p>
            <a:pPr algn="ctr"/>
            <a:r>
              <a:rPr lang="en-US" sz="3600" b="1" dirty="0">
                <a:solidFill>
                  <a:srgbClr val="FFFF00"/>
                </a:solidFill>
              </a:rPr>
              <a:t>Pre-Flop vs Flop</a:t>
            </a:r>
          </a:p>
        </p:txBody>
      </p:sp>
    </p:spTree>
    <p:extLst>
      <p:ext uri="{BB962C8B-B14F-4D97-AF65-F5344CB8AC3E}">
        <p14:creationId xmlns:p14="http://schemas.microsoft.com/office/powerpoint/2010/main" val="13462166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21" presetClass="exit" presetSubtype="1" fill="hold" grpId="0" nodeType="withEffect">
                                  <p:stCondLst>
                                    <p:cond delay="0"/>
                                  </p:stCondLst>
                                  <p:childTnLst>
                                    <p:animEffect transition="out" filter="wheel(1)">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21" presetClass="exit" presetSubtype="1" fill="hold" grpId="0" nodeType="withEffect">
                                  <p:stCondLst>
                                    <p:cond delay="0"/>
                                  </p:stCondLst>
                                  <p:childTnLst>
                                    <p:animEffect transition="out" filter="wheel(1)">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21" presetClass="entr" presetSubtype="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heel(1)">
                                      <p:cBhvr>
                                        <p:cTn id="16" dur="500"/>
                                        <p:tgtEl>
                                          <p:spTgt spid="2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heel(1)">
                                      <p:cBhvr>
                                        <p:cTn id="19" dur="500"/>
                                        <p:tgtEl>
                                          <p:spTgt spid="2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heel(1)">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xit" presetSubtype="1" fill="hold" grpId="1" nodeType="clickEffect">
                                  <p:stCondLst>
                                    <p:cond delay="0"/>
                                  </p:stCondLst>
                                  <p:childTnLst>
                                    <p:animEffect transition="out" filter="wheel(1)">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par>
                                <p:cTn id="28" presetID="21" presetClass="exit" presetSubtype="1" fill="hold" nodeType="withEffect">
                                  <p:stCondLst>
                                    <p:cond delay="0"/>
                                  </p:stCondLst>
                                  <p:childTnLst>
                                    <p:animEffect transition="out" filter="wheel(1)">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par>
                                <p:cTn id="31" presetID="21" presetClass="exit" presetSubtype="1" fill="hold" grpId="1" nodeType="withEffect">
                                  <p:stCondLst>
                                    <p:cond delay="0"/>
                                  </p:stCondLst>
                                  <p:childTnLst>
                                    <p:animEffect transition="out" filter="wheel(1)">
                                      <p:cBhvr>
                                        <p:cTn id="32" dur="500"/>
                                        <p:tgtEl>
                                          <p:spTgt spid="25"/>
                                        </p:tgtEl>
                                      </p:cBhvr>
                                    </p:animEffect>
                                    <p:set>
                                      <p:cBhvr>
                                        <p:cTn id="33" dur="1" fill="hold">
                                          <p:stCondLst>
                                            <p:cond delay="499"/>
                                          </p:stCondLst>
                                        </p:cTn>
                                        <p:tgtEl>
                                          <p:spTgt spid="25"/>
                                        </p:tgtEl>
                                        <p:attrNameLst>
                                          <p:attrName>style.visibility</p:attrName>
                                        </p:attrNameLst>
                                      </p:cBhvr>
                                      <p:to>
                                        <p:strVal val="hidden"/>
                                      </p:to>
                                    </p:set>
                                  </p:childTnLst>
                                </p:cTn>
                              </p:par>
                              <p:par>
                                <p:cTn id="34" presetID="21" presetClass="entr" presetSubtype="1"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heel(1)">
                                      <p:cBhvr>
                                        <p:cTn id="36" dur="500"/>
                                        <p:tgtEl>
                                          <p:spTgt spid="31"/>
                                        </p:tgtEl>
                                      </p:cBhvr>
                                    </p:animEffect>
                                  </p:childTnLst>
                                </p:cTn>
                              </p:par>
                              <p:par>
                                <p:cTn id="37" presetID="21" presetClass="entr" presetSubtype="1"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heel(1)">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xit" presetSubtype="1" fill="hold" nodeType="clickEffect">
                                  <p:stCondLst>
                                    <p:cond delay="0"/>
                                  </p:stCondLst>
                                  <p:childTnLst>
                                    <p:animEffect transition="out" filter="wheel(1)">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par>
                                <p:cTn id="45" presetID="21" presetClass="exit" presetSubtype="1" fill="hold" grpId="2" nodeType="withEffect">
                                  <p:stCondLst>
                                    <p:cond delay="0"/>
                                  </p:stCondLst>
                                  <p:childTnLst>
                                    <p:animEffect transition="out" filter="wheel(1)">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par>
                                <p:cTn id="48" presetID="21" presetClass="entr" presetSubtype="1" fill="hold" grpId="3"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heel(1)">
                                      <p:cBhvr>
                                        <p:cTn id="50" dur="500"/>
                                        <p:tgtEl>
                                          <p:spTgt spid="9"/>
                                        </p:tgtEl>
                                      </p:cBhvr>
                                    </p:animEffect>
                                  </p:childTnLst>
                                </p:cTn>
                              </p:par>
                              <p:par>
                                <p:cTn id="51" presetID="21" presetClass="entr" presetSubtype="1"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heel(1)">
                                      <p:cBhvr>
                                        <p:cTn id="5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2"/>
      <p:bldP spid="9" grpId="3"/>
      <p:bldP spid="24" grpId="0"/>
      <p:bldP spid="24" grpId="1"/>
      <p:bldP spid="25" grpId="0"/>
      <p:bldP spid="25" grpId="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BF0572F2-96CE-B1BF-D36D-FE009F69DD2A}"/>
              </a:ext>
            </a:extLst>
          </p:cNvPr>
          <p:cNvGrpSpPr/>
          <p:nvPr/>
        </p:nvGrpSpPr>
        <p:grpSpPr>
          <a:xfrm>
            <a:off x="4612640" y="2923440"/>
            <a:ext cx="13384530" cy="1714500"/>
            <a:chOff x="-3114040" y="3048000"/>
            <a:chExt cx="13384530" cy="1714500"/>
          </a:xfrm>
        </p:grpSpPr>
        <mc:AlternateContent xmlns:mc="http://schemas.openxmlformats.org/markup-compatibility/2006" xmlns:pslz="http://schemas.microsoft.com/office/powerpoint/2016/slidezoom">
          <mc:Choice Requires="pslz">
            <p:graphicFrame>
              <p:nvGraphicFramePr>
                <p:cNvPr id="5" name="Slayt Önizlemesi 4">
                  <a:extLst>
                    <a:ext uri="{FF2B5EF4-FFF2-40B4-BE49-F238E27FC236}">
                      <a16:creationId xmlns:a16="http://schemas.microsoft.com/office/drawing/2014/main" id="{683FCA59-A7C9-D278-1A49-BB055A2B4558}"/>
                    </a:ext>
                  </a:extLst>
                </p:cNvPr>
                <p:cNvGraphicFramePr>
                  <a:graphicFrameLocks noChangeAspect="1"/>
                </p:cNvGraphicFramePr>
                <p:nvPr>
                  <p:extLst>
                    <p:ext uri="{D42A27DB-BD31-4B8C-83A1-F6EECF244321}">
                      <p14:modId xmlns:p14="http://schemas.microsoft.com/office/powerpoint/2010/main" val="1133456460"/>
                    </p:ext>
                  </p:extLst>
                </p:nvPr>
              </p:nvGraphicFramePr>
              <p:xfrm>
                <a:off x="-3114040" y="3048000"/>
                <a:ext cx="3048000" cy="1714500"/>
              </p:xfrm>
              <a:graphic>
                <a:graphicData uri="http://schemas.microsoft.com/office/powerpoint/2016/slidezoom">
                  <pslz:sldZm>
                    <pslz:sldZmObj sldId="272" cId="634781501">
                      <pslz:zmPr id="{A1223EA6-E0E5-4F1A-8F92-7CB4D9A7D098}"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5" name="Slayt Önizlemesi 4">
                  <a:hlinkClick r:id="rId6" action="ppaction://hlinksldjump"/>
                  <a:extLst>
                    <a:ext uri="{FF2B5EF4-FFF2-40B4-BE49-F238E27FC236}">
                      <a16:creationId xmlns:a16="http://schemas.microsoft.com/office/drawing/2014/main" id="{683FCA59-A7C9-D278-1A49-BB055A2B4558}"/>
                    </a:ext>
                  </a:extLst>
                </p:cNvPr>
                <p:cNvPicPr>
                  <a:picLocks noGrp="1" noRot="1" noChangeAspect="1" noMove="1" noResize="1" noEditPoints="1" noAdjustHandles="1" noChangeArrowheads="1" noChangeShapeType="1"/>
                </p:cNvPicPr>
                <p:nvPr/>
              </p:nvPicPr>
              <p:blipFill>
                <a:blip r:embed="rId5"/>
                <a:stretch>
                  <a:fillRect/>
                </a:stretch>
              </p:blipFill>
              <p:spPr>
                <a:xfrm>
                  <a:off x="461264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ayt Önizlemesi 6">
                  <a:extLst>
                    <a:ext uri="{FF2B5EF4-FFF2-40B4-BE49-F238E27FC236}">
                      <a16:creationId xmlns:a16="http://schemas.microsoft.com/office/drawing/2014/main" id="{5F37DE01-BBD1-39F2-3D52-3DE0789A2B08}"/>
                    </a:ext>
                  </a:extLst>
                </p:cNvPr>
                <p:cNvGraphicFramePr>
                  <a:graphicFrameLocks noChangeAspect="1"/>
                </p:cNvGraphicFramePr>
                <p:nvPr>
                  <p:extLst>
                    <p:ext uri="{D42A27DB-BD31-4B8C-83A1-F6EECF244321}">
                      <p14:modId xmlns:p14="http://schemas.microsoft.com/office/powerpoint/2010/main" val="680356200"/>
                    </p:ext>
                  </p:extLst>
                </p:nvPr>
              </p:nvGraphicFramePr>
              <p:xfrm>
                <a:off x="331470" y="3048000"/>
                <a:ext cx="3048000" cy="1714500"/>
              </p:xfrm>
              <a:graphic>
                <a:graphicData uri="http://schemas.microsoft.com/office/powerpoint/2016/slidezoom">
                  <pslz:sldZm>
                    <pslz:sldZmObj sldId="273" cId="328178178">
                      <pslz:zmPr id="{D5B3DBF6-A247-4064-B291-BA57F32292D8}"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7" name="Slayt Önizlemesi 6">
                  <a:hlinkClick r:id="rId8" action="ppaction://hlinksldjump"/>
                  <a:extLst>
                    <a:ext uri="{FF2B5EF4-FFF2-40B4-BE49-F238E27FC236}">
                      <a16:creationId xmlns:a16="http://schemas.microsoft.com/office/drawing/2014/main" id="{5F37DE01-BBD1-39F2-3D52-3DE0789A2B08}"/>
                    </a:ext>
                  </a:extLst>
                </p:cNvPr>
                <p:cNvPicPr>
                  <a:picLocks noGrp="1" noRot="1" noChangeAspect="1" noMove="1" noResize="1" noEditPoints="1" noAdjustHandles="1" noChangeArrowheads="1" noChangeShapeType="1"/>
                </p:cNvPicPr>
                <p:nvPr/>
              </p:nvPicPr>
              <p:blipFill>
                <a:blip r:embed="rId9"/>
                <a:stretch>
                  <a:fillRect/>
                </a:stretch>
              </p:blipFill>
              <p:spPr>
                <a:xfrm>
                  <a:off x="805815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ayt Önizlemesi 8">
                  <a:extLst>
                    <a:ext uri="{FF2B5EF4-FFF2-40B4-BE49-F238E27FC236}">
                      <a16:creationId xmlns:a16="http://schemas.microsoft.com/office/drawing/2014/main" id="{6AC8DE42-C152-C44C-25FD-B3A02A44631F}"/>
                    </a:ext>
                  </a:extLst>
                </p:cNvPr>
                <p:cNvGraphicFramePr>
                  <a:graphicFrameLocks noChangeAspect="1"/>
                </p:cNvGraphicFramePr>
                <p:nvPr>
                  <p:extLst>
                    <p:ext uri="{D42A27DB-BD31-4B8C-83A1-F6EECF244321}">
                      <p14:modId xmlns:p14="http://schemas.microsoft.com/office/powerpoint/2010/main" val="1067805801"/>
                    </p:ext>
                  </p:extLst>
                </p:nvPr>
              </p:nvGraphicFramePr>
              <p:xfrm>
                <a:off x="3776980" y="3048000"/>
                <a:ext cx="3048000" cy="1714500"/>
              </p:xfrm>
              <a:graphic>
                <a:graphicData uri="http://schemas.microsoft.com/office/powerpoint/2016/slidezoom">
                  <pslz:sldZm>
                    <pslz:sldZmObj sldId="274" cId="1909773058">
                      <pslz:zmPr id="{3D09D780-B92D-49D3-BA95-088D985A321B}"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9" name="Slayt Önizlemesi 8">
                  <a:hlinkClick r:id="rId11" action="ppaction://hlinksldjump"/>
                  <a:extLst>
                    <a:ext uri="{FF2B5EF4-FFF2-40B4-BE49-F238E27FC236}">
                      <a16:creationId xmlns:a16="http://schemas.microsoft.com/office/drawing/2014/main" id="{6AC8DE42-C152-C44C-25FD-B3A02A44631F}"/>
                    </a:ext>
                  </a:extLst>
                </p:cNvPr>
                <p:cNvPicPr>
                  <a:picLocks noGrp="1" noRot="1" noChangeAspect="1" noMove="1" noResize="1" noEditPoints="1" noAdjustHandles="1" noChangeArrowheads="1" noChangeShapeType="1"/>
                </p:cNvPicPr>
                <p:nvPr/>
              </p:nvPicPr>
              <p:blipFill>
                <a:blip r:embed="rId12"/>
                <a:stretch>
                  <a:fillRect/>
                </a:stretch>
              </p:blipFill>
              <p:spPr>
                <a:xfrm>
                  <a:off x="1150366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ayt Önizlemesi 10">
                  <a:extLst>
                    <a:ext uri="{FF2B5EF4-FFF2-40B4-BE49-F238E27FC236}">
                      <a16:creationId xmlns:a16="http://schemas.microsoft.com/office/drawing/2014/main" id="{47500A48-F370-16DC-D949-9CFF1536E9C0}"/>
                    </a:ext>
                  </a:extLst>
                </p:cNvPr>
                <p:cNvGraphicFramePr>
                  <a:graphicFrameLocks noChangeAspect="1"/>
                </p:cNvGraphicFramePr>
                <p:nvPr>
                  <p:extLst>
                    <p:ext uri="{D42A27DB-BD31-4B8C-83A1-F6EECF244321}">
                      <p14:modId xmlns:p14="http://schemas.microsoft.com/office/powerpoint/2010/main" val="839576310"/>
                    </p:ext>
                  </p:extLst>
                </p:nvPr>
              </p:nvGraphicFramePr>
              <p:xfrm>
                <a:off x="7222490" y="3048000"/>
                <a:ext cx="3048000" cy="1714500"/>
              </p:xfrm>
              <a:graphic>
                <a:graphicData uri="http://schemas.microsoft.com/office/powerpoint/2016/slidezoom">
                  <pslz:sldZm>
                    <pslz:sldZmObj sldId="267" cId="3450051167">
                      <pslz:zmPr id="{EFD251EA-A9F5-47B9-AC17-B505B35BE18D}"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1" name="Slayt Önizlemesi 10">
                  <a:hlinkClick r:id="rId14" action="ppaction://hlinksldjump"/>
                  <a:extLst>
                    <a:ext uri="{FF2B5EF4-FFF2-40B4-BE49-F238E27FC236}">
                      <a16:creationId xmlns:a16="http://schemas.microsoft.com/office/drawing/2014/main" id="{47500A48-F370-16DC-D949-9CFF1536E9C0}"/>
                    </a:ext>
                  </a:extLst>
                </p:cNvPr>
                <p:cNvPicPr>
                  <a:picLocks noGrp="1" noRot="1" noChangeAspect="1" noMove="1" noResize="1" noEditPoints="1" noAdjustHandles="1" noChangeArrowheads="1" noChangeShapeType="1"/>
                </p:cNvPicPr>
                <p:nvPr/>
              </p:nvPicPr>
              <p:blipFill>
                <a:blip r:embed="rId15"/>
                <a:stretch>
                  <a:fillRect/>
                </a:stretch>
              </p:blipFill>
              <p:spPr>
                <a:xfrm>
                  <a:off x="14949170" y="2923440"/>
                  <a:ext cx="3048000" cy="1714500"/>
                </a:xfrm>
                <a:prstGeom prst="rect">
                  <a:avLst/>
                </a:prstGeom>
                <a:ln w="3175">
                  <a:noFill/>
                </a:ln>
                <a:effectLst>
                  <a:reflection blurRad="6350" stA="52000" endA="300" endPos="35000" dir="5400000" sy="-100000" algn="bl" rotWithShape="0"/>
                </a:effectLst>
              </p:spPr>
            </p:pic>
          </mc:Fallback>
        </mc:AlternateContent>
      </p:grpSp>
      <p:pic>
        <p:nvPicPr>
          <p:cNvPr id="21" name="Grafik 20" descr="Sağa Doğru Şapka Karakteri ana hat">
            <a:hlinkClick r:id="" action="ppaction://hlinkshowjump?jump=nextslide"/>
            <a:extLst>
              <a:ext uri="{FF2B5EF4-FFF2-40B4-BE49-F238E27FC236}">
                <a16:creationId xmlns:a16="http://schemas.microsoft.com/office/drawing/2014/main" id="{C7F60460-FDB8-6C92-A016-3420A64373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969625" y="3414930"/>
            <a:ext cx="670560" cy="731520"/>
          </a:xfrm>
          <a:prstGeom prst="rect">
            <a:avLst/>
          </a:prstGeom>
        </p:spPr>
      </p:pic>
      <p:pic>
        <p:nvPicPr>
          <p:cNvPr id="22" name="Grafik 21" descr="Sağa Doğru Şapka Karakteri ana hat">
            <a:hlinkClick r:id="" action="ppaction://hlinkshowjump?jump=previousslide"/>
            <a:extLst>
              <a:ext uri="{FF2B5EF4-FFF2-40B4-BE49-F238E27FC236}">
                <a16:creationId xmlns:a16="http://schemas.microsoft.com/office/drawing/2014/main" id="{CDE18F05-1CA1-3D37-8F09-86390667490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70560" y="3414930"/>
            <a:ext cx="670560" cy="731520"/>
          </a:xfrm>
          <a:prstGeom prst="rect">
            <a:avLst/>
          </a:prstGeom>
        </p:spPr>
      </p:pic>
      <p:sp>
        <p:nvSpPr>
          <p:cNvPr id="2" name="Dikdörtgen 1">
            <a:extLst>
              <a:ext uri="{FF2B5EF4-FFF2-40B4-BE49-F238E27FC236}">
                <a16:creationId xmlns:a16="http://schemas.microsoft.com/office/drawing/2014/main" id="{22688612-86EE-A073-83DD-64BE0E338A9E}"/>
              </a:ext>
            </a:extLst>
          </p:cNvPr>
          <p:cNvSpPr/>
          <p:nvPr/>
        </p:nvSpPr>
        <p:spPr>
          <a:xfrm>
            <a:off x="3977474" y="968718"/>
            <a:ext cx="4237057" cy="923330"/>
          </a:xfrm>
          <a:prstGeom prst="rect">
            <a:avLst/>
          </a:prstGeom>
          <a:noFill/>
        </p:spPr>
        <p:txBody>
          <a:bodyPr wrap="none" lIns="91440" tIns="45720" rIns="91440" bIns="45720">
            <a:spAutoFit/>
          </a:bodyPr>
          <a:lstStyle/>
          <a:p>
            <a:pPr algn="ctr"/>
            <a:r>
              <a:rPr lang="en-US" sz="5400" b="1" dirty="0">
                <a:ln w="22225">
                  <a:solidFill>
                    <a:srgbClr val="00B0F0"/>
                  </a:solidFill>
                  <a:prstDash val="sysDot"/>
                </a:ln>
                <a:solidFill>
                  <a:schemeClr val="tx1">
                    <a:lumMod val="85000"/>
                    <a:lumOff val="15000"/>
                  </a:schemeClr>
                </a:solidFill>
                <a:effectLst>
                  <a:glow rad="228600">
                    <a:schemeClr val="accent4">
                      <a:satMod val="175000"/>
                      <a:alpha val="40000"/>
                    </a:schemeClr>
                  </a:glow>
                </a:effectLst>
              </a:rPr>
              <a:t>SHARK POKER</a:t>
            </a:r>
            <a:endParaRPr lang="tr-TR" sz="5400" b="1" dirty="0">
              <a:ln w="22225">
                <a:solidFill>
                  <a:srgbClr val="00B0F0"/>
                </a:solidFill>
                <a:prstDash val="sysDot"/>
              </a:ln>
              <a:solidFill>
                <a:schemeClr val="tx1">
                  <a:lumMod val="85000"/>
                  <a:lumOff val="15000"/>
                </a:schemeClr>
              </a:solidFill>
              <a:effectLst>
                <a:glow rad="228600">
                  <a:schemeClr val="accent4">
                    <a:satMod val="175000"/>
                    <a:alpha val="40000"/>
                  </a:schemeClr>
                </a:glow>
              </a:effectLst>
            </a:endParaRPr>
          </a:p>
        </p:txBody>
      </p:sp>
    </p:spTree>
    <p:extLst>
      <p:ext uri="{BB962C8B-B14F-4D97-AF65-F5344CB8AC3E}">
        <p14:creationId xmlns:p14="http://schemas.microsoft.com/office/powerpoint/2010/main" val="20390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 13">
            <a:extLst>
              <a:ext uri="{FF2B5EF4-FFF2-40B4-BE49-F238E27FC236}">
                <a16:creationId xmlns:a16="http://schemas.microsoft.com/office/drawing/2014/main" id="{BF0572F2-96CE-B1BF-D36D-FE009F69DD2A}"/>
              </a:ext>
            </a:extLst>
          </p:cNvPr>
          <p:cNvGrpSpPr/>
          <p:nvPr/>
        </p:nvGrpSpPr>
        <p:grpSpPr>
          <a:xfrm>
            <a:off x="1150977" y="2923440"/>
            <a:ext cx="13384530" cy="1714500"/>
            <a:chOff x="-3114040" y="3048000"/>
            <a:chExt cx="13384530" cy="1714500"/>
          </a:xfrm>
        </p:grpSpPr>
        <mc:AlternateContent xmlns:mc="http://schemas.openxmlformats.org/markup-compatibility/2006" xmlns:pslz="http://schemas.microsoft.com/office/powerpoint/2016/slidezoom">
          <mc:Choice Requires="pslz">
            <p:graphicFrame>
              <p:nvGraphicFramePr>
                <p:cNvPr id="5" name="Slayt Önizlemesi 4">
                  <a:extLst>
                    <a:ext uri="{FF2B5EF4-FFF2-40B4-BE49-F238E27FC236}">
                      <a16:creationId xmlns:a16="http://schemas.microsoft.com/office/drawing/2014/main" id="{683FCA59-A7C9-D278-1A49-BB055A2B4558}"/>
                    </a:ext>
                  </a:extLst>
                </p:cNvPr>
                <p:cNvGraphicFramePr>
                  <a:graphicFrameLocks noChangeAspect="1"/>
                </p:cNvGraphicFramePr>
                <p:nvPr/>
              </p:nvGraphicFramePr>
              <p:xfrm>
                <a:off x="-3114040" y="3048000"/>
                <a:ext cx="3048000" cy="1714500"/>
              </p:xfrm>
              <a:graphic>
                <a:graphicData uri="http://schemas.microsoft.com/office/powerpoint/2016/slidezoom">
                  <pslz:sldZm>
                    <pslz:sldZmObj sldId="272" cId="634781501">
                      <pslz:zmPr id="{A1223EA6-E0E5-4F1A-8F92-7CB4D9A7D098}"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5" name="Slayt Önizlemesi 4">
                  <a:hlinkClick r:id="rId6" action="ppaction://hlinksldjump"/>
                  <a:extLst>
                    <a:ext uri="{FF2B5EF4-FFF2-40B4-BE49-F238E27FC236}">
                      <a16:creationId xmlns:a16="http://schemas.microsoft.com/office/drawing/2014/main" id="{683FCA59-A7C9-D278-1A49-BB055A2B4558}"/>
                    </a:ext>
                  </a:extLst>
                </p:cNvPr>
                <p:cNvPicPr>
                  <a:picLocks noGrp="1" noRot="1" noChangeAspect="1" noMove="1" noResize="1" noEditPoints="1" noAdjustHandles="1" noChangeArrowheads="1" noChangeShapeType="1"/>
                </p:cNvPicPr>
                <p:nvPr/>
              </p:nvPicPr>
              <p:blipFill>
                <a:blip r:embed="rId5"/>
                <a:stretch>
                  <a:fillRect/>
                </a:stretch>
              </p:blipFill>
              <p:spPr>
                <a:xfrm>
                  <a:off x="461264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ayt Önizlemesi 6">
                  <a:extLst>
                    <a:ext uri="{FF2B5EF4-FFF2-40B4-BE49-F238E27FC236}">
                      <a16:creationId xmlns:a16="http://schemas.microsoft.com/office/drawing/2014/main" id="{5F37DE01-BBD1-39F2-3D52-3DE0789A2B08}"/>
                    </a:ext>
                  </a:extLst>
                </p:cNvPr>
                <p:cNvGraphicFramePr>
                  <a:graphicFrameLocks noChangeAspect="1"/>
                </p:cNvGraphicFramePr>
                <p:nvPr/>
              </p:nvGraphicFramePr>
              <p:xfrm>
                <a:off x="331470" y="3048000"/>
                <a:ext cx="3048000" cy="1714500"/>
              </p:xfrm>
              <a:graphic>
                <a:graphicData uri="http://schemas.microsoft.com/office/powerpoint/2016/slidezoom">
                  <pslz:sldZm>
                    <pslz:sldZmObj sldId="273" cId="328178178">
                      <pslz:zmPr id="{D5B3DBF6-A247-4064-B291-BA57F32292D8}"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7" name="Slayt Önizlemesi 6">
                  <a:hlinkClick r:id="rId8" action="ppaction://hlinksldjump"/>
                  <a:extLst>
                    <a:ext uri="{FF2B5EF4-FFF2-40B4-BE49-F238E27FC236}">
                      <a16:creationId xmlns:a16="http://schemas.microsoft.com/office/drawing/2014/main" id="{5F37DE01-BBD1-39F2-3D52-3DE0789A2B08}"/>
                    </a:ext>
                  </a:extLst>
                </p:cNvPr>
                <p:cNvPicPr>
                  <a:picLocks noGrp="1" noRot="1" noChangeAspect="1" noMove="1" noResize="1" noEditPoints="1" noAdjustHandles="1" noChangeArrowheads="1" noChangeShapeType="1"/>
                </p:cNvPicPr>
                <p:nvPr/>
              </p:nvPicPr>
              <p:blipFill>
                <a:blip r:embed="rId9"/>
                <a:stretch>
                  <a:fillRect/>
                </a:stretch>
              </p:blipFill>
              <p:spPr>
                <a:xfrm>
                  <a:off x="805815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ayt Önizlemesi 8">
                  <a:extLst>
                    <a:ext uri="{FF2B5EF4-FFF2-40B4-BE49-F238E27FC236}">
                      <a16:creationId xmlns:a16="http://schemas.microsoft.com/office/drawing/2014/main" id="{6AC8DE42-C152-C44C-25FD-B3A02A44631F}"/>
                    </a:ext>
                  </a:extLst>
                </p:cNvPr>
                <p:cNvGraphicFramePr>
                  <a:graphicFrameLocks noChangeAspect="1"/>
                </p:cNvGraphicFramePr>
                <p:nvPr/>
              </p:nvGraphicFramePr>
              <p:xfrm>
                <a:off x="3776980" y="3048000"/>
                <a:ext cx="3048000" cy="1714500"/>
              </p:xfrm>
              <a:graphic>
                <a:graphicData uri="http://schemas.microsoft.com/office/powerpoint/2016/slidezoom">
                  <pslz:sldZm>
                    <pslz:sldZmObj sldId="274" cId="1909773058">
                      <pslz:zmPr id="{3D09D780-B92D-49D3-BA95-088D985A321B}"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9" name="Slayt Önizlemesi 8">
                  <a:hlinkClick r:id="rId11" action="ppaction://hlinksldjump"/>
                  <a:extLst>
                    <a:ext uri="{FF2B5EF4-FFF2-40B4-BE49-F238E27FC236}">
                      <a16:creationId xmlns:a16="http://schemas.microsoft.com/office/drawing/2014/main" id="{6AC8DE42-C152-C44C-25FD-B3A02A44631F}"/>
                    </a:ext>
                  </a:extLst>
                </p:cNvPr>
                <p:cNvPicPr>
                  <a:picLocks noGrp="1" noRot="1" noChangeAspect="1" noMove="1" noResize="1" noEditPoints="1" noAdjustHandles="1" noChangeArrowheads="1" noChangeShapeType="1"/>
                </p:cNvPicPr>
                <p:nvPr/>
              </p:nvPicPr>
              <p:blipFill>
                <a:blip r:embed="rId12"/>
                <a:stretch>
                  <a:fillRect/>
                </a:stretch>
              </p:blipFill>
              <p:spPr>
                <a:xfrm>
                  <a:off x="11503660" y="2923440"/>
                  <a:ext cx="3048000" cy="1714500"/>
                </a:xfrm>
                <a:prstGeom prst="rect">
                  <a:avLst/>
                </a:prstGeom>
                <a:ln w="3175">
                  <a:noFill/>
                </a:ln>
                <a:effectLst>
                  <a:reflection blurRad="6350" stA="52000" endA="300" endPos="3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ayt Önizlemesi 10">
                  <a:extLst>
                    <a:ext uri="{FF2B5EF4-FFF2-40B4-BE49-F238E27FC236}">
                      <a16:creationId xmlns:a16="http://schemas.microsoft.com/office/drawing/2014/main" id="{47500A48-F370-16DC-D949-9CFF1536E9C0}"/>
                    </a:ext>
                  </a:extLst>
                </p:cNvPr>
                <p:cNvGraphicFramePr>
                  <a:graphicFrameLocks noChangeAspect="1"/>
                </p:cNvGraphicFramePr>
                <p:nvPr/>
              </p:nvGraphicFramePr>
              <p:xfrm>
                <a:off x="7222490" y="3048000"/>
                <a:ext cx="3048000" cy="1714500"/>
              </p:xfrm>
              <a:graphic>
                <a:graphicData uri="http://schemas.microsoft.com/office/powerpoint/2016/slidezoom">
                  <pslz:sldZm>
                    <pslz:sldZmObj sldId="267" cId="3450051167">
                      <pslz:zmPr id="{EFD251EA-A9F5-47B9-AC17-B505B35BE18D}"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noFill/>
                          </a:ln>
                          <a:effectLst>
                            <a:reflection blurRad="6350" stA="52000" endA="300" endPos="35000" dir="5400000" sy="-100000" algn="bl" rotWithShape="0"/>
                          </a:effectLst>
                        </p166:spPr>
                      </pslz:zmPr>
                    </pslz:sldZmObj>
                  </pslz:sldZm>
                </a:graphicData>
              </a:graphic>
            </p:graphicFrame>
          </mc:Choice>
          <mc:Fallback xmlns="">
            <p:pic>
              <p:nvPicPr>
                <p:cNvPr id="11" name="Slayt Önizlemesi 10">
                  <a:hlinkClick r:id="rId14" action="ppaction://hlinksldjump"/>
                  <a:extLst>
                    <a:ext uri="{FF2B5EF4-FFF2-40B4-BE49-F238E27FC236}">
                      <a16:creationId xmlns:a16="http://schemas.microsoft.com/office/drawing/2014/main" id="{47500A48-F370-16DC-D949-9CFF1536E9C0}"/>
                    </a:ext>
                  </a:extLst>
                </p:cNvPr>
                <p:cNvPicPr>
                  <a:picLocks noGrp="1" noRot="1" noChangeAspect="1" noMove="1" noResize="1" noEditPoints="1" noAdjustHandles="1" noChangeArrowheads="1" noChangeShapeType="1"/>
                </p:cNvPicPr>
                <p:nvPr/>
              </p:nvPicPr>
              <p:blipFill>
                <a:blip r:embed="rId15"/>
                <a:stretch>
                  <a:fillRect/>
                </a:stretch>
              </p:blipFill>
              <p:spPr>
                <a:xfrm>
                  <a:off x="14949170" y="2923440"/>
                  <a:ext cx="3048000" cy="1714500"/>
                </a:xfrm>
                <a:prstGeom prst="rect">
                  <a:avLst/>
                </a:prstGeom>
                <a:ln w="3175">
                  <a:noFill/>
                </a:ln>
                <a:effectLst>
                  <a:reflection blurRad="6350" stA="52000" endA="300" endPos="35000" dir="5400000" sy="-100000" algn="bl" rotWithShape="0"/>
                </a:effectLst>
              </p:spPr>
            </p:pic>
          </mc:Fallback>
        </mc:AlternateContent>
      </p:grpSp>
      <p:pic>
        <p:nvPicPr>
          <p:cNvPr id="21" name="Grafik 20" descr="Sağa Doğru Şapka Karakteri ana hat">
            <a:hlinkClick r:id="" action="ppaction://hlinkshowjump?jump=nextslide"/>
            <a:extLst>
              <a:ext uri="{FF2B5EF4-FFF2-40B4-BE49-F238E27FC236}">
                <a16:creationId xmlns:a16="http://schemas.microsoft.com/office/drawing/2014/main" id="{C7F60460-FDB8-6C92-A016-3420A64373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969625" y="3414930"/>
            <a:ext cx="670560" cy="731520"/>
          </a:xfrm>
          <a:prstGeom prst="rect">
            <a:avLst/>
          </a:prstGeom>
        </p:spPr>
      </p:pic>
      <p:pic>
        <p:nvPicPr>
          <p:cNvPr id="22" name="Grafik 21" descr="Sağa Doğru Şapka Karakteri ana hat">
            <a:hlinkClick r:id="" action="ppaction://hlinkshowjump?jump=previousslide"/>
            <a:extLst>
              <a:ext uri="{FF2B5EF4-FFF2-40B4-BE49-F238E27FC236}">
                <a16:creationId xmlns:a16="http://schemas.microsoft.com/office/drawing/2014/main" id="{CDE18F05-1CA1-3D37-8F09-86390667490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4078605" y="3414930"/>
            <a:ext cx="670560" cy="731520"/>
          </a:xfrm>
          <a:prstGeom prst="rect">
            <a:avLst/>
          </a:prstGeom>
        </p:spPr>
      </p:pic>
      <p:sp>
        <p:nvSpPr>
          <p:cNvPr id="2" name="Dikdörtgen 1">
            <a:extLst>
              <a:ext uri="{FF2B5EF4-FFF2-40B4-BE49-F238E27FC236}">
                <a16:creationId xmlns:a16="http://schemas.microsoft.com/office/drawing/2014/main" id="{22688612-86EE-A073-83DD-64BE0E338A9E}"/>
              </a:ext>
            </a:extLst>
          </p:cNvPr>
          <p:cNvSpPr/>
          <p:nvPr/>
        </p:nvSpPr>
        <p:spPr>
          <a:xfrm>
            <a:off x="3977474" y="968718"/>
            <a:ext cx="423705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22225">
                  <a:solidFill>
                    <a:srgbClr val="00B0F0"/>
                  </a:solidFill>
                  <a:prstDash val="sysDot"/>
                </a:ln>
                <a:solidFill>
                  <a:prstClr val="black">
                    <a:lumMod val="85000"/>
                    <a:lumOff val="15000"/>
                  </a:prstClr>
                </a:solidFill>
                <a:effectLst>
                  <a:glow rad="228600">
                    <a:srgbClr val="10CF9B">
                      <a:satMod val="175000"/>
                      <a:alpha val="40000"/>
                    </a:srgbClr>
                  </a:glow>
                </a:effectLst>
                <a:uLnTx/>
                <a:uFillTx/>
                <a:latin typeface="Calibri" panose="020F0502020204030204"/>
                <a:ea typeface="+mn-ea"/>
                <a:cs typeface="+mn-cs"/>
              </a:rPr>
              <a:t>SHARK POKER</a:t>
            </a:r>
            <a:endParaRPr kumimoji="0" lang="tr-TR" sz="5400" b="1" i="0" u="none" strike="noStrike" kern="1200" cap="none" spc="0" normalizeH="0" baseline="0" noProof="0" dirty="0">
              <a:ln w="22225">
                <a:solidFill>
                  <a:srgbClr val="00B0F0"/>
                </a:solidFill>
                <a:prstDash val="sysDot"/>
              </a:ln>
              <a:solidFill>
                <a:prstClr val="black">
                  <a:lumMod val="85000"/>
                  <a:lumOff val="15000"/>
                </a:prstClr>
              </a:solidFill>
              <a:effectLst>
                <a:glow rad="228600">
                  <a:srgbClr val="10CF9B">
                    <a:satMod val="175000"/>
                    <a:alpha val="40000"/>
                  </a:srgbClr>
                </a:glow>
              </a:effectLst>
              <a:uLnTx/>
              <a:uFillTx/>
              <a:latin typeface="Calibri" panose="020F0502020204030204"/>
              <a:ea typeface="+mn-ea"/>
              <a:cs typeface="+mn-cs"/>
            </a:endParaRPr>
          </a:p>
        </p:txBody>
      </p:sp>
    </p:spTree>
    <p:extLst>
      <p:ext uri="{BB962C8B-B14F-4D97-AF65-F5344CB8AC3E}">
        <p14:creationId xmlns:p14="http://schemas.microsoft.com/office/powerpoint/2010/main" val="2963202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2183</Words>
  <Application>Microsoft Office PowerPoint</Application>
  <PresentationFormat>Geniş ekran</PresentationFormat>
  <Paragraphs>101</Paragraphs>
  <Slides>15</Slides>
  <Notes>11</Notes>
  <HiddenSlides>0</HiddenSlides>
  <MMClips>1</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15</vt:i4>
      </vt:variant>
    </vt:vector>
  </HeadingPairs>
  <TitlesOfParts>
    <vt:vector size="22" baseType="lpstr">
      <vt:lpstr>Arial</vt:lpstr>
      <vt:lpstr>Calibri</vt:lpstr>
      <vt:lpstr>Calibri Light</vt:lpstr>
      <vt:lpstr>Castellar</vt:lpstr>
      <vt:lpstr>Söhne</vt:lpstr>
      <vt:lpstr>Tw Cen MT</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Sefa</dc:creator>
  <cp:lastModifiedBy>Sefa</cp:lastModifiedBy>
  <cp:revision>13</cp:revision>
  <dcterms:created xsi:type="dcterms:W3CDTF">2023-04-12T12:50:58Z</dcterms:created>
  <dcterms:modified xsi:type="dcterms:W3CDTF">2023-04-16T13:11:11Z</dcterms:modified>
</cp:coreProperties>
</file>